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9144000" cy="6858000" type="screen4x3"/>
  <p:notesSz cx="6797675" cy="9928225"/>
  <p:embeddedFontLst>
    <p:embeddedFont>
      <p:font typeface="Open Sans" panose="020B0604020202020204" charset="0"/>
      <p:regular r:id="rId52"/>
      <p:bold r:id="rId53"/>
      <p:italic r:id="rId54"/>
      <p:boldItalic r:id="rId55"/>
    </p:embeddedFont>
    <p:embeddedFont>
      <p:font typeface="Dancing Script" panose="020B0604020202020204" charset="0"/>
      <p:regular r:id="rId56"/>
      <p:bold r:id="rId57"/>
    </p:embeddedFont>
    <p:embeddedFont>
      <p:font typeface="Lora" panose="020B0604020202020204" charset="0"/>
      <p:regular r:id="rId58"/>
      <p:bold r:id="rId59"/>
      <p:italic r:id="rId60"/>
      <p:boldItalic r:id="rId61"/>
    </p:embeddedFont>
    <p:embeddedFont>
      <p:font typeface="Roboto" panose="020B0604020202020204" charset="0"/>
      <p:regular r:id="rId62"/>
      <p:bold r:id="rId63"/>
      <p:italic r:id="rId64"/>
      <p:boldItalic r:id="rId65"/>
    </p:embeddedFont>
    <p:embeddedFont>
      <p:font typeface="Calibri" panose="020F0502020204030204" pitchFamily="34" charset="0"/>
      <p:regular r:id="rId66"/>
      <p:bold r:id="rId67"/>
      <p:italic r:id="rId68"/>
      <p:bold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0" roundtripDataSignature="AMtx7mgJRiVuvTkSMOqXMxpflfFrtwld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C556B9-FF0A-4B2A-AFD7-24F66E909AD9}">
  <a:tblStyle styleId="{B3C556B9-FF0A-4B2A-AFD7-24F66E909AD9}" styleName="Table_0">
    <a:wholeTbl>
      <a:tcTxStyle b="off" i="off">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C4302F18-3828-44D5-8D35-9F9346D2123E}"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147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2.fntdata"/><Relationship Id="rId68"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notesMaster" Target="notesMasters/notesMaster1.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font" Target="fonts/font11.fntdata"/><Relationship Id="rId7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4.fntdata"/><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68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49687" y="0"/>
            <a:ext cx="2946400" cy="496887"/>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17575" y="744537"/>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79450" y="4714875"/>
            <a:ext cx="5438775" cy="44688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429750"/>
            <a:ext cx="2946400" cy="4968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49687" y="9429750"/>
            <a:ext cx="294640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79450" y="4714875"/>
            <a:ext cx="5438775" cy="446881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4" name="Google Shape;94;p2: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80c34d937e_0_13:notes"/>
          <p:cNvSpPr txBox="1">
            <a:spLocks noGrp="1"/>
          </p:cNvSpPr>
          <p:nvPr>
            <p:ph type="body" idx="1"/>
          </p:nvPr>
        </p:nvSpPr>
        <p:spPr>
          <a:xfrm>
            <a:off x="679450" y="4714875"/>
            <a:ext cx="5438700" cy="4468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g280c34d937e_0_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03c797b152_0_11:notes"/>
          <p:cNvSpPr txBox="1">
            <a:spLocks noGrp="1"/>
          </p:cNvSpPr>
          <p:nvPr>
            <p:ph type="body" idx="1"/>
          </p:nvPr>
        </p:nvSpPr>
        <p:spPr>
          <a:xfrm>
            <a:off x="679450" y="4714875"/>
            <a:ext cx="5438700" cy="4468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g303c797b152_0_1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22:notes"/>
          <p:cNvSpPr txBox="1">
            <a:spLocks noGrp="1"/>
          </p:cNvSpPr>
          <p:nvPr>
            <p:ph type="body" idx="1"/>
          </p:nvPr>
        </p:nvSpPr>
        <p:spPr>
          <a:xfrm>
            <a:off x="679450" y="4714875"/>
            <a:ext cx="5438775" cy="44688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2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3:notes"/>
          <p:cNvSpPr txBox="1">
            <a:spLocks noGrp="1"/>
          </p:cNvSpPr>
          <p:nvPr>
            <p:ph type="body" idx="1"/>
          </p:nvPr>
        </p:nvSpPr>
        <p:spPr>
          <a:xfrm>
            <a:off x="679450" y="4714875"/>
            <a:ext cx="5438775" cy="44688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p2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24:notes"/>
          <p:cNvSpPr txBox="1">
            <a:spLocks noGrp="1"/>
          </p:cNvSpPr>
          <p:nvPr>
            <p:ph type="body" idx="1"/>
          </p:nvPr>
        </p:nvSpPr>
        <p:spPr>
          <a:xfrm>
            <a:off x="679450" y="4714875"/>
            <a:ext cx="5438775" cy="44688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0" name="Google Shape;180;p2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25:notes"/>
          <p:cNvSpPr txBox="1">
            <a:spLocks noGrp="1"/>
          </p:cNvSpPr>
          <p:nvPr>
            <p:ph type="body" idx="1"/>
          </p:nvPr>
        </p:nvSpPr>
        <p:spPr>
          <a:xfrm>
            <a:off x="679450" y="4714875"/>
            <a:ext cx="5438775" cy="44688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p2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56d575f0b1_0_6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193" name="Google Shape;193;g156d575f0b1_0_67:notes"/>
          <p:cNvSpPr txBox="1">
            <a:spLocks noGrp="1"/>
          </p:cNvSpPr>
          <p:nvPr>
            <p:ph type="body" idx="1"/>
          </p:nvPr>
        </p:nvSpPr>
        <p:spPr>
          <a:xfrm>
            <a:off x="679450" y="4714875"/>
            <a:ext cx="5438700" cy="4468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g156d575f0b1_0_67:notes"/>
          <p:cNvSpPr txBox="1">
            <a:spLocks noGrp="1"/>
          </p:cNvSpPr>
          <p:nvPr>
            <p:ph type="sldNum" idx="12"/>
          </p:nvPr>
        </p:nvSpPr>
        <p:spPr>
          <a:xfrm>
            <a:off x="3849687" y="9429750"/>
            <a:ext cx="2946300" cy="49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03fdcef5af_0_12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199" name="Google Shape;199;g303fdcef5af_0_123:notes"/>
          <p:cNvSpPr txBox="1">
            <a:spLocks noGrp="1"/>
          </p:cNvSpPr>
          <p:nvPr>
            <p:ph type="body" idx="1"/>
          </p:nvPr>
        </p:nvSpPr>
        <p:spPr>
          <a:xfrm>
            <a:off x="679450" y="4714875"/>
            <a:ext cx="5438700" cy="4468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g303fdcef5af_0_123:notes"/>
          <p:cNvSpPr txBox="1">
            <a:spLocks noGrp="1"/>
          </p:cNvSpPr>
          <p:nvPr>
            <p:ph type="sldNum" idx="12"/>
          </p:nvPr>
        </p:nvSpPr>
        <p:spPr>
          <a:xfrm>
            <a:off x="3849687" y="9429750"/>
            <a:ext cx="2946300" cy="49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56d575f0b1_0_3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08" name="Google Shape;208;g156d575f0b1_0_31:notes"/>
          <p:cNvSpPr txBox="1">
            <a:spLocks noGrp="1"/>
          </p:cNvSpPr>
          <p:nvPr>
            <p:ph type="body" idx="1"/>
          </p:nvPr>
        </p:nvSpPr>
        <p:spPr>
          <a:xfrm>
            <a:off x="679450" y="4714875"/>
            <a:ext cx="5438700" cy="4468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a:solidFill>
                  <a:srgbClr val="202124"/>
                </a:solidFill>
                <a:highlight>
                  <a:srgbClr val="FFFFFF"/>
                </a:highlight>
              </a:rPr>
              <a:t>pupils' ability to be reflective about their own beliefs - religious or otherwise - that inform their perspective of life and respect for other people's faiths, feelings and values</a:t>
            </a:r>
            <a:r>
              <a:rPr lang="en-US" sz="1200">
                <a:solidFill>
                  <a:srgbClr val="202124"/>
                </a:solidFill>
                <a:highlight>
                  <a:srgbClr val="FFFFFF"/>
                </a:highlight>
              </a:rPr>
              <a:t>.</a:t>
            </a:r>
            <a:endParaRPr/>
          </a:p>
        </p:txBody>
      </p:sp>
      <p:sp>
        <p:nvSpPr>
          <p:cNvPr id="209" name="Google Shape;209;g156d575f0b1_0_31:notes"/>
          <p:cNvSpPr txBox="1">
            <a:spLocks noGrp="1"/>
          </p:cNvSpPr>
          <p:nvPr>
            <p:ph type="sldNum" idx="12"/>
          </p:nvPr>
        </p:nvSpPr>
        <p:spPr>
          <a:xfrm>
            <a:off x="3849687" y="9429750"/>
            <a:ext cx="2946300" cy="49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7e49c12ace_0_0: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5" name="Google Shape;215;g37e49c12ace_0_0:notes"/>
          <p:cNvSpPr txBox="1">
            <a:spLocks noGrp="1"/>
          </p:cNvSpPr>
          <p:nvPr>
            <p:ph type="body" idx="1"/>
          </p:nvPr>
        </p:nvSpPr>
        <p:spPr>
          <a:xfrm>
            <a:off x="679768" y="4777958"/>
            <a:ext cx="5438100" cy="39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g37e49c12ace_0_0:notes"/>
          <p:cNvSpPr txBox="1">
            <a:spLocks noGrp="1"/>
          </p:cNvSpPr>
          <p:nvPr>
            <p:ph type="sldNum" idx="12"/>
          </p:nvPr>
        </p:nvSpPr>
        <p:spPr>
          <a:xfrm>
            <a:off x="3850443" y="9430091"/>
            <a:ext cx="2945700" cy="4980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19</a:t>
            </a:fld>
            <a:endParaRPr sz="120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03c797b152_0_6:notes"/>
          <p:cNvSpPr txBox="1">
            <a:spLocks noGrp="1"/>
          </p:cNvSpPr>
          <p:nvPr>
            <p:ph type="body" idx="1"/>
          </p:nvPr>
        </p:nvSpPr>
        <p:spPr>
          <a:xfrm>
            <a:off x="679450" y="4714875"/>
            <a:ext cx="5438700" cy="4468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g303c797b152_0_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8:notes"/>
          <p:cNvSpPr txBox="1">
            <a:spLocks noGrp="1"/>
          </p:cNvSpPr>
          <p:nvPr>
            <p:ph type="body" idx="1"/>
          </p:nvPr>
        </p:nvSpPr>
        <p:spPr>
          <a:xfrm>
            <a:off x="679450" y="4714875"/>
            <a:ext cx="5438775" cy="44688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2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56d575f0b1_0_3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28" name="Google Shape;228;g156d575f0b1_0_37:notes"/>
          <p:cNvSpPr txBox="1">
            <a:spLocks noGrp="1"/>
          </p:cNvSpPr>
          <p:nvPr>
            <p:ph type="body" idx="1"/>
          </p:nvPr>
        </p:nvSpPr>
        <p:spPr>
          <a:xfrm>
            <a:off x="679450" y="4714875"/>
            <a:ext cx="5438700" cy="4468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g156d575f0b1_0_37:notes"/>
          <p:cNvSpPr txBox="1">
            <a:spLocks noGrp="1"/>
          </p:cNvSpPr>
          <p:nvPr>
            <p:ph type="sldNum" idx="12"/>
          </p:nvPr>
        </p:nvSpPr>
        <p:spPr>
          <a:xfrm>
            <a:off x="3849687" y="9429750"/>
            <a:ext cx="2946300" cy="49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sz="14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03fdcef5af_0_2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34" name="Google Shape;234;g303fdcef5af_0_20:notes"/>
          <p:cNvSpPr txBox="1">
            <a:spLocks noGrp="1"/>
          </p:cNvSpPr>
          <p:nvPr>
            <p:ph type="body" idx="1"/>
          </p:nvPr>
        </p:nvSpPr>
        <p:spPr>
          <a:xfrm>
            <a:off x="679450" y="4714875"/>
            <a:ext cx="5438700" cy="4468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g303fdcef5af_0_20:notes"/>
          <p:cNvSpPr txBox="1">
            <a:spLocks noGrp="1"/>
          </p:cNvSpPr>
          <p:nvPr>
            <p:ph type="sldNum" idx="12"/>
          </p:nvPr>
        </p:nvSpPr>
        <p:spPr>
          <a:xfrm>
            <a:off x="3849687" y="9429750"/>
            <a:ext cx="2946300" cy="49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sz="14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03fdcef5af_0_7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41" name="Google Shape;241;g303fdcef5af_0_79:notes"/>
          <p:cNvSpPr txBox="1">
            <a:spLocks noGrp="1"/>
          </p:cNvSpPr>
          <p:nvPr>
            <p:ph type="body" idx="1"/>
          </p:nvPr>
        </p:nvSpPr>
        <p:spPr>
          <a:xfrm>
            <a:off x="679450" y="4714875"/>
            <a:ext cx="5438700" cy="4468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g303fdcef5af_0_79:notes"/>
          <p:cNvSpPr txBox="1">
            <a:spLocks noGrp="1"/>
          </p:cNvSpPr>
          <p:nvPr>
            <p:ph type="sldNum" idx="12"/>
          </p:nvPr>
        </p:nvSpPr>
        <p:spPr>
          <a:xfrm>
            <a:off x="3849687" y="9429750"/>
            <a:ext cx="2946300" cy="49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sz="14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03fdcef5af_0_9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52" name="Google Shape;252;g303fdcef5af_0_95:notes"/>
          <p:cNvSpPr txBox="1">
            <a:spLocks noGrp="1"/>
          </p:cNvSpPr>
          <p:nvPr>
            <p:ph type="body" idx="1"/>
          </p:nvPr>
        </p:nvSpPr>
        <p:spPr>
          <a:xfrm>
            <a:off x="679450" y="4714875"/>
            <a:ext cx="5438700" cy="4468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g303fdcef5af_0_95:notes"/>
          <p:cNvSpPr txBox="1">
            <a:spLocks noGrp="1"/>
          </p:cNvSpPr>
          <p:nvPr>
            <p:ph type="sldNum" idx="12"/>
          </p:nvPr>
        </p:nvSpPr>
        <p:spPr>
          <a:xfrm>
            <a:off x="3849687" y="9429750"/>
            <a:ext cx="2946300" cy="49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sz="14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32:notes"/>
          <p:cNvSpPr txBox="1">
            <a:spLocks noGrp="1"/>
          </p:cNvSpPr>
          <p:nvPr>
            <p:ph type="body" idx="1"/>
          </p:nvPr>
        </p:nvSpPr>
        <p:spPr>
          <a:xfrm>
            <a:off x="679450" y="4714875"/>
            <a:ext cx="5438775" cy="44688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1" name="Google Shape;261;p3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03fdcef5af_0_4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68" name="Google Shape;268;g303fdcef5af_0_45:notes"/>
          <p:cNvSpPr txBox="1">
            <a:spLocks noGrp="1"/>
          </p:cNvSpPr>
          <p:nvPr>
            <p:ph type="body" idx="1"/>
          </p:nvPr>
        </p:nvSpPr>
        <p:spPr>
          <a:xfrm>
            <a:off x="679450" y="4714875"/>
            <a:ext cx="5438700" cy="4468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1200" b="1">
                <a:solidFill>
                  <a:srgbClr val="202124"/>
                </a:solidFill>
                <a:highlight>
                  <a:schemeClr val="lt1"/>
                </a:highlight>
              </a:rPr>
              <a:t>pupils' ability to be reflective about their own beliefs - religious or otherwise - that inform their perspective of life and respect for other people's faiths, feelings and values</a:t>
            </a:r>
            <a:r>
              <a:rPr lang="en-US" sz="1200">
                <a:solidFill>
                  <a:srgbClr val="202124"/>
                </a:solidFill>
                <a:highlight>
                  <a:schemeClr val="lt1"/>
                </a:highlight>
              </a:rPr>
              <a:t>.</a:t>
            </a:r>
            <a:endParaRPr/>
          </a:p>
        </p:txBody>
      </p:sp>
      <p:sp>
        <p:nvSpPr>
          <p:cNvPr id="269" name="Google Shape;269;g303fdcef5af_0_45:notes"/>
          <p:cNvSpPr txBox="1">
            <a:spLocks noGrp="1"/>
          </p:cNvSpPr>
          <p:nvPr>
            <p:ph type="sldNum" idx="12"/>
          </p:nvPr>
        </p:nvSpPr>
        <p:spPr>
          <a:xfrm>
            <a:off x="3849687" y="9429750"/>
            <a:ext cx="2946300" cy="49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sz="14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56d575f0b1_0_88:notes"/>
          <p:cNvSpPr txBox="1">
            <a:spLocks noGrp="1"/>
          </p:cNvSpPr>
          <p:nvPr>
            <p:ph type="body" idx="1"/>
          </p:nvPr>
        </p:nvSpPr>
        <p:spPr>
          <a:xfrm>
            <a:off x="679450" y="4714875"/>
            <a:ext cx="5438700" cy="4468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156d575f0b1_0_8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5587c21393_2_0:notes"/>
          <p:cNvSpPr txBox="1">
            <a:spLocks noGrp="1"/>
          </p:cNvSpPr>
          <p:nvPr>
            <p:ph type="body" idx="1"/>
          </p:nvPr>
        </p:nvSpPr>
        <p:spPr>
          <a:xfrm>
            <a:off x="679450" y="4714875"/>
            <a:ext cx="5438700" cy="4468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g15587c21393_2_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03fdcef5af_0_6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97" name="Google Shape;297;g303fdcef5af_0_65:notes"/>
          <p:cNvSpPr txBox="1">
            <a:spLocks noGrp="1"/>
          </p:cNvSpPr>
          <p:nvPr>
            <p:ph type="body" idx="1"/>
          </p:nvPr>
        </p:nvSpPr>
        <p:spPr>
          <a:xfrm>
            <a:off x="679450" y="4714875"/>
            <a:ext cx="5438700" cy="4468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g303fdcef5af_0_65:notes"/>
          <p:cNvSpPr txBox="1">
            <a:spLocks noGrp="1"/>
          </p:cNvSpPr>
          <p:nvPr>
            <p:ph type="sldNum" idx="12"/>
          </p:nvPr>
        </p:nvSpPr>
        <p:spPr>
          <a:xfrm>
            <a:off x="3849687" y="9429750"/>
            <a:ext cx="2946300" cy="49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29</a:t>
            </a:fld>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80a27a78b6_0_0:notes"/>
          <p:cNvSpPr txBox="1">
            <a:spLocks noGrp="1"/>
          </p:cNvSpPr>
          <p:nvPr>
            <p:ph type="body" idx="1"/>
          </p:nvPr>
        </p:nvSpPr>
        <p:spPr>
          <a:xfrm>
            <a:off x="679450" y="4714875"/>
            <a:ext cx="5438700" cy="4468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6" name="Google Shape;106;g380a27a78b6_0_0: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3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04" name="Google Shape;304;p39:notes"/>
          <p:cNvSpPr txBox="1">
            <a:spLocks noGrp="1"/>
          </p:cNvSpPr>
          <p:nvPr>
            <p:ph type="body" idx="1"/>
          </p:nvPr>
        </p:nvSpPr>
        <p:spPr>
          <a:xfrm>
            <a:off x="679450" y="4714875"/>
            <a:ext cx="5438775" cy="44688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39:notes"/>
          <p:cNvSpPr txBox="1"/>
          <p:nvPr/>
        </p:nvSpPr>
        <p:spPr>
          <a:xfrm>
            <a:off x="3849687" y="9429750"/>
            <a:ext cx="294640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30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56d575f0b1_0_55:notes"/>
          <p:cNvSpPr txBox="1">
            <a:spLocks noGrp="1"/>
          </p:cNvSpPr>
          <p:nvPr>
            <p:ph type="body" idx="1"/>
          </p:nvPr>
        </p:nvSpPr>
        <p:spPr>
          <a:xfrm>
            <a:off x="679450" y="4714875"/>
            <a:ext cx="5438700" cy="4468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g156d575f0b1_0_5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303fdcef5af_0_11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318" name="Google Shape;318;g303fdcef5af_0_115:notes"/>
          <p:cNvSpPr txBox="1">
            <a:spLocks noGrp="1"/>
          </p:cNvSpPr>
          <p:nvPr>
            <p:ph type="body" idx="1"/>
          </p:nvPr>
        </p:nvSpPr>
        <p:spPr>
          <a:xfrm>
            <a:off x="679450" y="4714875"/>
            <a:ext cx="5438700" cy="4468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9" name="Google Shape;319;g303fdcef5af_0_115:notes"/>
          <p:cNvSpPr txBox="1">
            <a:spLocks noGrp="1"/>
          </p:cNvSpPr>
          <p:nvPr>
            <p:ph type="sldNum" idx="12"/>
          </p:nvPr>
        </p:nvSpPr>
        <p:spPr>
          <a:xfrm>
            <a:off x="3849687" y="9429750"/>
            <a:ext cx="2946300" cy="49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32</a:t>
            </a:fld>
            <a:endParaRPr sz="14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6:notes"/>
          <p:cNvSpPr txBox="1">
            <a:spLocks noGrp="1"/>
          </p:cNvSpPr>
          <p:nvPr>
            <p:ph type="body" idx="1"/>
          </p:nvPr>
        </p:nvSpPr>
        <p:spPr>
          <a:xfrm>
            <a:off x="679450" y="4714875"/>
            <a:ext cx="5438775" cy="44688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p3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56d575f0b1_0_44:notes"/>
          <p:cNvSpPr txBox="1">
            <a:spLocks noGrp="1"/>
          </p:cNvSpPr>
          <p:nvPr>
            <p:ph type="body" idx="1"/>
          </p:nvPr>
        </p:nvSpPr>
        <p:spPr>
          <a:xfrm>
            <a:off x="679450" y="4714875"/>
            <a:ext cx="5438700" cy="4468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1" name="Google Shape;331;g156d575f0b1_0_4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56d575f0b1_0_98:notes"/>
          <p:cNvSpPr txBox="1">
            <a:spLocks noGrp="1"/>
          </p:cNvSpPr>
          <p:nvPr>
            <p:ph type="body" idx="1"/>
          </p:nvPr>
        </p:nvSpPr>
        <p:spPr>
          <a:xfrm>
            <a:off x="679450" y="4714875"/>
            <a:ext cx="5438700" cy="4468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200" b="1">
                <a:solidFill>
                  <a:srgbClr val="202124"/>
                </a:solidFill>
                <a:highlight>
                  <a:schemeClr val="lt1"/>
                </a:highlight>
              </a:rPr>
              <a:t>pupils' ability to be reflective about their own beliefs - religious or otherwise - that inform their perspective of life and respect for other people's faiths, feelings and values</a:t>
            </a:r>
            <a:r>
              <a:rPr lang="en-US" sz="1200">
                <a:solidFill>
                  <a:srgbClr val="202124"/>
                </a:solidFill>
                <a:highlight>
                  <a:schemeClr val="lt1"/>
                </a:highlight>
              </a:rPr>
              <a:t>.</a:t>
            </a:r>
            <a:endParaRPr/>
          </a:p>
        </p:txBody>
      </p:sp>
      <p:sp>
        <p:nvSpPr>
          <p:cNvPr id="338" name="Google Shape;338;g156d575f0b1_0_9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33:notes"/>
          <p:cNvSpPr txBox="1">
            <a:spLocks noGrp="1"/>
          </p:cNvSpPr>
          <p:nvPr>
            <p:ph type="body" idx="1"/>
          </p:nvPr>
        </p:nvSpPr>
        <p:spPr>
          <a:xfrm>
            <a:off x="679450" y="4714875"/>
            <a:ext cx="5438775" cy="44688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5" name="Google Shape;345;p3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156d575f0b1_0_113:notes"/>
          <p:cNvSpPr txBox="1">
            <a:spLocks noGrp="1"/>
          </p:cNvSpPr>
          <p:nvPr>
            <p:ph type="body" idx="1"/>
          </p:nvPr>
        </p:nvSpPr>
        <p:spPr>
          <a:xfrm>
            <a:off x="679450" y="4714875"/>
            <a:ext cx="5438700" cy="4468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5" name="Google Shape;355;g156d575f0b1_0_1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5:notes"/>
          <p:cNvSpPr txBox="1">
            <a:spLocks noGrp="1"/>
          </p:cNvSpPr>
          <p:nvPr>
            <p:ph type="body" idx="1"/>
          </p:nvPr>
        </p:nvSpPr>
        <p:spPr>
          <a:xfrm>
            <a:off x="679450" y="4714875"/>
            <a:ext cx="5438775" cy="44688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4" name="Google Shape;364;p3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37f3baa6779_0_0: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37f3baa6779_0_0:notes"/>
          <p:cNvSpPr txBox="1">
            <a:spLocks noGrp="1"/>
          </p:cNvSpPr>
          <p:nvPr>
            <p:ph type="body" idx="1"/>
          </p:nvPr>
        </p:nvSpPr>
        <p:spPr>
          <a:xfrm>
            <a:off x="679768" y="4715907"/>
            <a:ext cx="5438100" cy="4467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03c797b152_0_0:notes"/>
          <p:cNvSpPr txBox="1">
            <a:spLocks noGrp="1"/>
          </p:cNvSpPr>
          <p:nvPr>
            <p:ph type="body" idx="1"/>
          </p:nvPr>
        </p:nvSpPr>
        <p:spPr>
          <a:xfrm>
            <a:off x="679450" y="4714875"/>
            <a:ext cx="5438700" cy="4468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g303c797b152_0_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37f3baa6779_0_85: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37f3baa6779_0_85:notes"/>
          <p:cNvSpPr txBox="1">
            <a:spLocks noGrp="1"/>
          </p:cNvSpPr>
          <p:nvPr>
            <p:ph type="body" idx="1"/>
          </p:nvPr>
        </p:nvSpPr>
        <p:spPr>
          <a:xfrm>
            <a:off x="679768" y="4715907"/>
            <a:ext cx="5438100" cy="4467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7f3baa6779_0_471: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7f3baa6779_0_471:notes"/>
          <p:cNvSpPr txBox="1">
            <a:spLocks noGrp="1"/>
          </p:cNvSpPr>
          <p:nvPr>
            <p:ph type="body" idx="1"/>
          </p:nvPr>
        </p:nvSpPr>
        <p:spPr>
          <a:xfrm>
            <a:off x="679768" y="4715907"/>
            <a:ext cx="5438100" cy="4467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37f3baa6779_0_632: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37f3baa6779_0_632:notes"/>
          <p:cNvSpPr txBox="1">
            <a:spLocks noGrp="1"/>
          </p:cNvSpPr>
          <p:nvPr>
            <p:ph type="body" idx="1"/>
          </p:nvPr>
        </p:nvSpPr>
        <p:spPr>
          <a:xfrm>
            <a:off x="679768" y="4715907"/>
            <a:ext cx="5438100" cy="4467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37f3baa6779_0_646: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37f3baa6779_0_646:notes"/>
          <p:cNvSpPr txBox="1">
            <a:spLocks noGrp="1"/>
          </p:cNvSpPr>
          <p:nvPr>
            <p:ph type="body" idx="1"/>
          </p:nvPr>
        </p:nvSpPr>
        <p:spPr>
          <a:xfrm>
            <a:off x="679768" y="4715907"/>
            <a:ext cx="5438100" cy="4467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303c797b152_0_3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464" name="Google Shape;464;g303c797b152_0_30:notes"/>
          <p:cNvSpPr txBox="1">
            <a:spLocks noGrp="1"/>
          </p:cNvSpPr>
          <p:nvPr>
            <p:ph type="body" idx="1"/>
          </p:nvPr>
        </p:nvSpPr>
        <p:spPr>
          <a:xfrm>
            <a:off x="679450" y="4714875"/>
            <a:ext cx="5438700" cy="4468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5" name="Google Shape;465;g303c797b152_0_30:notes"/>
          <p:cNvSpPr txBox="1">
            <a:spLocks noGrp="1"/>
          </p:cNvSpPr>
          <p:nvPr>
            <p:ph type="sldNum" idx="12"/>
          </p:nvPr>
        </p:nvSpPr>
        <p:spPr>
          <a:xfrm>
            <a:off x="3849687" y="9429750"/>
            <a:ext cx="2946300" cy="49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44</a:t>
            </a:fld>
            <a:endParaRPr sz="14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27eea8bebcc_0_252:notes"/>
          <p:cNvSpPr txBox="1">
            <a:spLocks noGrp="1"/>
          </p:cNvSpPr>
          <p:nvPr>
            <p:ph type="body" idx="1"/>
          </p:nvPr>
        </p:nvSpPr>
        <p:spPr>
          <a:xfrm>
            <a:off x="679450" y="4714875"/>
            <a:ext cx="5438700" cy="4468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1" name="Google Shape;471;g27eea8bebcc_0_25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7eea8bebcc_0_113:notes"/>
          <p:cNvSpPr txBox="1">
            <a:spLocks noGrp="1"/>
          </p:cNvSpPr>
          <p:nvPr>
            <p:ph type="body" idx="1"/>
          </p:nvPr>
        </p:nvSpPr>
        <p:spPr>
          <a:xfrm>
            <a:off x="679450" y="4714875"/>
            <a:ext cx="5438700" cy="4468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8" name="Google Shape;478;g27eea8bebcc_0_1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27eea8bebcc_0_119:notes"/>
          <p:cNvSpPr txBox="1">
            <a:spLocks noGrp="1"/>
          </p:cNvSpPr>
          <p:nvPr>
            <p:ph type="body" idx="1"/>
          </p:nvPr>
        </p:nvSpPr>
        <p:spPr>
          <a:xfrm>
            <a:off x="679450" y="4714875"/>
            <a:ext cx="5438700" cy="4468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5" name="Google Shape;485;g27eea8bebcc_0_11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27eea8bebcc_0_125:notes"/>
          <p:cNvSpPr txBox="1">
            <a:spLocks noGrp="1"/>
          </p:cNvSpPr>
          <p:nvPr>
            <p:ph type="body" idx="1"/>
          </p:nvPr>
        </p:nvSpPr>
        <p:spPr>
          <a:xfrm>
            <a:off x="679450" y="4714875"/>
            <a:ext cx="5438700" cy="4468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2" name="Google Shape;492;g27eea8bebcc_0_12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280c34d937e_0_0:notes"/>
          <p:cNvSpPr txBox="1">
            <a:spLocks noGrp="1"/>
          </p:cNvSpPr>
          <p:nvPr>
            <p:ph type="body" idx="1"/>
          </p:nvPr>
        </p:nvSpPr>
        <p:spPr>
          <a:xfrm>
            <a:off x="679450" y="4714875"/>
            <a:ext cx="5438700" cy="4468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0" name="Google Shape;500;g280c34d937e_0_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679450" y="4714875"/>
            <a:ext cx="5438775" cy="44688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7:notes"/>
          <p:cNvSpPr txBox="1">
            <a:spLocks noGrp="1"/>
          </p:cNvSpPr>
          <p:nvPr>
            <p:ph type="body" idx="1"/>
          </p:nvPr>
        </p:nvSpPr>
        <p:spPr>
          <a:xfrm>
            <a:off x="679450" y="4714875"/>
            <a:ext cx="5438775" cy="44688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1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808efbfb3d_1_6:notes"/>
          <p:cNvSpPr txBox="1">
            <a:spLocks noGrp="1"/>
          </p:cNvSpPr>
          <p:nvPr>
            <p:ph type="body" idx="1"/>
          </p:nvPr>
        </p:nvSpPr>
        <p:spPr>
          <a:xfrm>
            <a:off x="679450" y="4714875"/>
            <a:ext cx="5438700" cy="4468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g3808efbfb3d_1_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808efbfb3d_1_11:notes"/>
          <p:cNvSpPr txBox="1">
            <a:spLocks noGrp="1"/>
          </p:cNvSpPr>
          <p:nvPr>
            <p:ph type="body" idx="1"/>
          </p:nvPr>
        </p:nvSpPr>
        <p:spPr>
          <a:xfrm>
            <a:off x="679450" y="4714875"/>
            <a:ext cx="5438700" cy="4468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g3808efbfb3d_1_1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808efbfb3d_1_16:notes"/>
          <p:cNvSpPr txBox="1">
            <a:spLocks noGrp="1"/>
          </p:cNvSpPr>
          <p:nvPr>
            <p:ph type="body" idx="1"/>
          </p:nvPr>
        </p:nvSpPr>
        <p:spPr>
          <a:xfrm>
            <a:off x="679450" y="4714875"/>
            <a:ext cx="5438700" cy="4468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g3808efbfb3d_1_1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37f3baa6779_0_388"/>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g37f3baa6779_0_388"/>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g37f3baa6779_0_38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g37f3baa6779_0_423"/>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g37f3baa6779_0_423"/>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1" name="Google Shape;51;g37f3baa6779_0_42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g37f3baa6779_0_42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g37f3baa6779_0_42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6" name="Google Shape;56;g37f3baa6779_0_42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7" name="Google Shape;57;g37f3baa6779_0_429"/>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g37f3baa6779_0_429"/>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g37f3baa6779_0_429"/>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p:cSld name="TITLE_1">
    <p:spTree>
      <p:nvGrpSpPr>
        <p:cNvPr id="1" name="Shape 60"/>
        <p:cNvGrpSpPr/>
        <p:nvPr/>
      </p:nvGrpSpPr>
      <p:grpSpPr>
        <a:xfrm>
          <a:off x="0" y="0"/>
          <a:ext cx="0" cy="0"/>
          <a:chOff x="0" y="0"/>
          <a:chExt cx="0" cy="0"/>
        </a:xfrm>
      </p:grpSpPr>
      <p:sp>
        <p:nvSpPr>
          <p:cNvPr id="61" name="Google Shape;61;g37f3baa6779_0_435"/>
          <p:cNvSpPr/>
          <p:nvPr/>
        </p:nvSpPr>
        <p:spPr>
          <a:xfrm>
            <a:off x="0" y="5718000"/>
            <a:ext cx="9144000" cy="330000"/>
          </a:xfrm>
          <a:prstGeom prst="rect">
            <a:avLst/>
          </a:prstGeom>
          <a:solidFill>
            <a:srgbClr val="407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g37f3baa6779_0_435"/>
          <p:cNvSpPr/>
          <p:nvPr/>
        </p:nvSpPr>
        <p:spPr>
          <a:xfrm>
            <a:off x="0" y="0"/>
            <a:ext cx="9144000" cy="707700"/>
          </a:xfrm>
          <a:prstGeom prst="rect">
            <a:avLst/>
          </a:prstGeom>
          <a:solidFill>
            <a:srgbClr val="383C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63" name="Google Shape;63;g37f3baa6779_0_435"/>
          <p:cNvSpPr/>
          <p:nvPr/>
        </p:nvSpPr>
        <p:spPr>
          <a:xfrm>
            <a:off x="0" y="667501"/>
            <a:ext cx="9144000" cy="5098800"/>
          </a:xfrm>
          <a:prstGeom prst="rect">
            <a:avLst/>
          </a:prstGeom>
          <a:solidFill>
            <a:srgbClr val="383C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g37f3baa6779_0_435"/>
          <p:cNvSpPr/>
          <p:nvPr/>
        </p:nvSpPr>
        <p:spPr>
          <a:xfrm>
            <a:off x="0" y="5991473"/>
            <a:ext cx="9144000" cy="157500"/>
          </a:xfrm>
          <a:prstGeom prst="rect">
            <a:avLst/>
          </a:prstGeom>
          <a:solidFill>
            <a:srgbClr val="4F5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g37f3baa6779_0_435"/>
          <p:cNvSpPr/>
          <p:nvPr/>
        </p:nvSpPr>
        <p:spPr>
          <a:xfrm>
            <a:off x="0" y="6112101"/>
            <a:ext cx="9144000" cy="746100"/>
          </a:xfrm>
          <a:prstGeom prst="rect">
            <a:avLst/>
          </a:prstGeom>
          <a:solidFill>
            <a:srgbClr val="383C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g37f3baa6779_0_435"/>
          <p:cNvSpPr txBox="1">
            <a:spLocks noGrp="1"/>
          </p:cNvSpPr>
          <p:nvPr>
            <p:ph type="ctrTitle"/>
          </p:nvPr>
        </p:nvSpPr>
        <p:spPr>
          <a:xfrm>
            <a:off x="685800" y="3468567"/>
            <a:ext cx="5810400" cy="15465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800"/>
              <a:buNone/>
              <a:defRPr sz="4800">
                <a:solidFill>
                  <a:schemeClr val="lt1"/>
                </a:solidFill>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2 columns">
  <p:cSld name="TITLE_AND_TWO_COLUMNS_1">
    <p:spTree>
      <p:nvGrpSpPr>
        <p:cNvPr id="1" name="Shape 67"/>
        <p:cNvGrpSpPr/>
        <p:nvPr/>
      </p:nvGrpSpPr>
      <p:grpSpPr>
        <a:xfrm>
          <a:off x="0" y="0"/>
          <a:ext cx="0" cy="0"/>
          <a:chOff x="0" y="0"/>
          <a:chExt cx="0" cy="0"/>
        </a:xfrm>
      </p:grpSpPr>
      <p:sp>
        <p:nvSpPr>
          <p:cNvPr id="68" name="Google Shape;68;g37f3baa6779_0_442"/>
          <p:cNvSpPr/>
          <p:nvPr/>
        </p:nvSpPr>
        <p:spPr>
          <a:xfrm>
            <a:off x="0" y="0"/>
            <a:ext cx="247200" cy="707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69" name="Google Shape;69;g37f3baa6779_0_442"/>
          <p:cNvSpPr/>
          <p:nvPr/>
        </p:nvSpPr>
        <p:spPr>
          <a:xfrm>
            <a:off x="0" y="667500"/>
            <a:ext cx="4572000" cy="14115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g37f3baa6779_0_442"/>
          <p:cNvSpPr/>
          <p:nvPr/>
        </p:nvSpPr>
        <p:spPr>
          <a:xfrm>
            <a:off x="0" y="2071207"/>
            <a:ext cx="247200" cy="20436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g37f3baa6779_0_442"/>
          <p:cNvSpPr/>
          <p:nvPr/>
        </p:nvSpPr>
        <p:spPr>
          <a:xfrm>
            <a:off x="0" y="4114800"/>
            <a:ext cx="247200" cy="8073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g37f3baa6779_0_442"/>
          <p:cNvSpPr/>
          <p:nvPr/>
        </p:nvSpPr>
        <p:spPr>
          <a:xfrm>
            <a:off x="0" y="4922000"/>
            <a:ext cx="247200" cy="19359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3" name="Google Shape;73;g37f3baa6779_0_442"/>
          <p:cNvCxnSpPr/>
          <p:nvPr/>
        </p:nvCxnSpPr>
        <p:spPr>
          <a:xfrm>
            <a:off x="1037450" y="1079633"/>
            <a:ext cx="0" cy="627600"/>
          </a:xfrm>
          <a:prstGeom prst="straightConnector1">
            <a:avLst/>
          </a:prstGeom>
          <a:noFill/>
          <a:ln w="9525" cap="flat" cmpd="sng">
            <a:solidFill>
              <a:srgbClr val="18637B"/>
            </a:solidFill>
            <a:prstDash val="solid"/>
            <a:round/>
            <a:headEnd type="none" w="med" len="med"/>
            <a:tailEnd type="none" w="med" len="med"/>
          </a:ln>
        </p:spPr>
      </p:cxnSp>
      <p:sp>
        <p:nvSpPr>
          <p:cNvPr id="74" name="Google Shape;74;g37f3baa6779_0_442"/>
          <p:cNvSpPr txBox="1">
            <a:spLocks noGrp="1"/>
          </p:cNvSpPr>
          <p:nvPr>
            <p:ph type="title"/>
          </p:nvPr>
        </p:nvSpPr>
        <p:spPr>
          <a:xfrm>
            <a:off x="1146025" y="707633"/>
            <a:ext cx="3208800" cy="1371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5" name="Google Shape;75;g37f3baa6779_0_442"/>
          <p:cNvSpPr txBox="1">
            <a:spLocks noGrp="1"/>
          </p:cNvSpPr>
          <p:nvPr>
            <p:ph type="body" idx="1"/>
          </p:nvPr>
        </p:nvSpPr>
        <p:spPr>
          <a:xfrm>
            <a:off x="1146025" y="2356367"/>
            <a:ext cx="3660300" cy="4211700"/>
          </a:xfrm>
          <a:prstGeom prst="rect">
            <a:avLst/>
          </a:prstGeom>
        </p:spPr>
        <p:txBody>
          <a:bodyPr spcFirstLastPara="1" wrap="square" lIns="91425" tIns="91425" rIns="91425" bIns="91425" anchor="t" anchorCtr="0">
            <a:normAutofit/>
          </a:bodyPr>
          <a:lstStyle>
            <a:lvl1pPr marL="457200" lvl="0" indent="-355600">
              <a:spcBef>
                <a:spcPts val="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76" name="Google Shape;76;g37f3baa6779_0_442"/>
          <p:cNvSpPr txBox="1">
            <a:spLocks noGrp="1"/>
          </p:cNvSpPr>
          <p:nvPr>
            <p:ph type="body" idx="2"/>
          </p:nvPr>
        </p:nvSpPr>
        <p:spPr>
          <a:xfrm>
            <a:off x="5026623" y="2356367"/>
            <a:ext cx="3660300" cy="4211700"/>
          </a:xfrm>
          <a:prstGeom prst="rect">
            <a:avLst/>
          </a:prstGeom>
        </p:spPr>
        <p:txBody>
          <a:bodyPr spcFirstLastPara="1" wrap="square" lIns="91425" tIns="91425" rIns="91425" bIns="91425" anchor="t" anchorCtr="0">
            <a:normAutofit/>
          </a:bodyPr>
          <a:lstStyle>
            <a:lvl1pPr marL="457200" lvl="0" indent="-355600">
              <a:spcBef>
                <a:spcPts val="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77" name="Google Shape;77;g37f3baa6779_0_442"/>
          <p:cNvSpPr/>
          <p:nvPr/>
        </p:nvSpPr>
        <p:spPr>
          <a:xfrm>
            <a:off x="0" y="667500"/>
            <a:ext cx="4572000" cy="1411500"/>
          </a:xfrm>
          <a:prstGeom prst="rect">
            <a:avLst/>
          </a:prstGeom>
          <a:solidFill>
            <a:srgbClr val="383C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g37f3baa6779_0_442"/>
          <p:cNvSpPr/>
          <p:nvPr/>
        </p:nvSpPr>
        <p:spPr>
          <a:xfrm>
            <a:off x="0" y="672000"/>
            <a:ext cx="247200" cy="1371600"/>
          </a:xfrm>
          <a:prstGeom prst="rect">
            <a:avLst/>
          </a:prstGeom>
          <a:solidFill>
            <a:srgbClr val="407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79" name="Google Shape;79;g37f3baa6779_0_442"/>
          <p:cNvSpPr/>
          <p:nvPr/>
        </p:nvSpPr>
        <p:spPr>
          <a:xfrm>
            <a:off x="0" y="2071207"/>
            <a:ext cx="247200" cy="2043600"/>
          </a:xfrm>
          <a:prstGeom prst="rect">
            <a:avLst/>
          </a:prstGeom>
          <a:solidFill>
            <a:srgbClr val="383C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g37f3baa6779_0_442"/>
          <p:cNvSpPr/>
          <p:nvPr/>
        </p:nvSpPr>
        <p:spPr>
          <a:xfrm>
            <a:off x="0" y="4114800"/>
            <a:ext cx="247200" cy="807300"/>
          </a:xfrm>
          <a:prstGeom prst="rect">
            <a:avLst/>
          </a:prstGeom>
          <a:solidFill>
            <a:srgbClr val="407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g37f3baa6779_0_442"/>
          <p:cNvSpPr/>
          <p:nvPr/>
        </p:nvSpPr>
        <p:spPr>
          <a:xfrm>
            <a:off x="0" y="4922000"/>
            <a:ext cx="247200" cy="1935900"/>
          </a:xfrm>
          <a:prstGeom prst="rect">
            <a:avLst/>
          </a:prstGeom>
          <a:solidFill>
            <a:srgbClr val="383C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2" name="Google Shape;82;g37f3baa6779_0_442"/>
          <p:cNvCxnSpPr/>
          <p:nvPr/>
        </p:nvCxnSpPr>
        <p:spPr>
          <a:xfrm>
            <a:off x="1037450" y="1079633"/>
            <a:ext cx="0" cy="627600"/>
          </a:xfrm>
          <a:prstGeom prst="straightConnector1">
            <a:avLst/>
          </a:prstGeom>
          <a:noFill/>
          <a:ln w="9525" cap="flat" cmpd="sng">
            <a:solidFill>
              <a:srgbClr val="407F3D"/>
            </a:solidFill>
            <a:prstDash val="solid"/>
            <a:round/>
            <a:headEnd type="none" w="med" len="med"/>
            <a:tailEnd type="none" w="med" len="med"/>
          </a:ln>
        </p:spPr>
      </p:cxnSp>
      <p:sp>
        <p:nvSpPr>
          <p:cNvPr id="83" name="Google Shape;83;g37f3baa6779_0_442"/>
          <p:cNvSpPr txBox="1">
            <a:spLocks noGrp="1"/>
          </p:cNvSpPr>
          <p:nvPr>
            <p:ph type="title" idx="3"/>
          </p:nvPr>
        </p:nvSpPr>
        <p:spPr>
          <a:xfrm>
            <a:off x="1146025" y="707633"/>
            <a:ext cx="3208800" cy="1371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4" name="Google Shape;84;g37f3baa6779_0_442"/>
          <p:cNvSpPr/>
          <p:nvPr/>
        </p:nvSpPr>
        <p:spPr>
          <a:xfrm>
            <a:off x="0" y="0"/>
            <a:ext cx="247200" cy="707700"/>
          </a:xfrm>
          <a:prstGeom prst="rect">
            <a:avLst/>
          </a:prstGeom>
          <a:solidFill>
            <a:srgbClr val="383C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5"/>
        <p:cNvGrpSpPr/>
        <p:nvPr/>
      </p:nvGrpSpPr>
      <p:grpSpPr>
        <a:xfrm>
          <a:off x="0" y="0"/>
          <a:ext cx="0" cy="0"/>
          <a:chOff x="0" y="0"/>
          <a:chExt cx="0" cy="0"/>
        </a:xfrm>
      </p:grpSpPr>
      <p:sp>
        <p:nvSpPr>
          <p:cNvPr id="86" name="Google Shape;86;g37f3baa6779_0_46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7" name="Google Shape;87;g37f3baa6779_0_460"/>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Arial"/>
              <a:buChar char="•"/>
              <a:defRPr sz="2800"/>
            </a:lvl1pPr>
            <a:lvl2pPr marL="914400" lvl="1" indent="-381000" algn="l">
              <a:lnSpc>
                <a:spcPct val="100000"/>
              </a:lnSpc>
              <a:spcBef>
                <a:spcPts val="480"/>
              </a:spcBef>
              <a:spcAft>
                <a:spcPts val="0"/>
              </a:spcAft>
              <a:buClr>
                <a:schemeClr val="dk1"/>
              </a:buClr>
              <a:buSzPts val="2400"/>
              <a:buFont typeface="Arial"/>
              <a:buChar char="–"/>
              <a:defRPr sz="2400"/>
            </a:lvl2pPr>
            <a:lvl3pPr marL="1371600" lvl="2" indent="-355600" algn="l">
              <a:lnSpc>
                <a:spcPct val="100000"/>
              </a:lnSpc>
              <a:spcBef>
                <a:spcPts val="400"/>
              </a:spcBef>
              <a:spcAft>
                <a:spcPts val="0"/>
              </a:spcAft>
              <a:buClr>
                <a:schemeClr val="dk1"/>
              </a:buClr>
              <a:buSzPts val="2000"/>
              <a:buFont typeface="Arial"/>
              <a:buChar char="•"/>
              <a:defRPr sz="2000"/>
            </a:lvl3pPr>
            <a:lvl4pPr marL="1828800" lvl="3" indent="-342900" algn="l">
              <a:lnSpc>
                <a:spcPct val="100000"/>
              </a:lnSpc>
              <a:spcBef>
                <a:spcPts val="360"/>
              </a:spcBef>
              <a:spcAft>
                <a:spcPts val="0"/>
              </a:spcAft>
              <a:buClr>
                <a:schemeClr val="dk1"/>
              </a:buClr>
              <a:buSzPts val="1800"/>
              <a:buFont typeface="Arial"/>
              <a:buChar char="–"/>
              <a:defRPr sz="1800"/>
            </a:lvl4pPr>
            <a:lvl5pPr marL="2286000" lvl="4" indent="-342900" algn="l">
              <a:lnSpc>
                <a:spcPct val="100000"/>
              </a:lnSpc>
              <a:spcBef>
                <a:spcPts val="360"/>
              </a:spcBef>
              <a:spcAft>
                <a:spcPts val="0"/>
              </a:spcAft>
              <a:buClr>
                <a:schemeClr val="dk1"/>
              </a:buClr>
              <a:buSzPts val="1800"/>
              <a:buFont typeface="Arial"/>
              <a:buChar char="»"/>
              <a:defRPr sz="18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sp>
        <p:nvSpPr>
          <p:cNvPr id="88" name="Google Shape;88;g37f3baa6779_0_460"/>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Arial"/>
              <a:buChar char="•"/>
              <a:defRPr sz="2800"/>
            </a:lvl1pPr>
            <a:lvl2pPr marL="914400" lvl="1" indent="-381000" algn="l">
              <a:lnSpc>
                <a:spcPct val="100000"/>
              </a:lnSpc>
              <a:spcBef>
                <a:spcPts val="480"/>
              </a:spcBef>
              <a:spcAft>
                <a:spcPts val="0"/>
              </a:spcAft>
              <a:buClr>
                <a:schemeClr val="dk1"/>
              </a:buClr>
              <a:buSzPts val="2400"/>
              <a:buFont typeface="Arial"/>
              <a:buChar char="–"/>
              <a:defRPr sz="2400"/>
            </a:lvl2pPr>
            <a:lvl3pPr marL="1371600" lvl="2" indent="-355600" algn="l">
              <a:lnSpc>
                <a:spcPct val="100000"/>
              </a:lnSpc>
              <a:spcBef>
                <a:spcPts val="400"/>
              </a:spcBef>
              <a:spcAft>
                <a:spcPts val="0"/>
              </a:spcAft>
              <a:buClr>
                <a:schemeClr val="dk1"/>
              </a:buClr>
              <a:buSzPts val="2000"/>
              <a:buFont typeface="Arial"/>
              <a:buChar char="•"/>
              <a:defRPr sz="2000"/>
            </a:lvl3pPr>
            <a:lvl4pPr marL="1828800" lvl="3" indent="-342900" algn="l">
              <a:lnSpc>
                <a:spcPct val="100000"/>
              </a:lnSpc>
              <a:spcBef>
                <a:spcPts val="360"/>
              </a:spcBef>
              <a:spcAft>
                <a:spcPts val="0"/>
              </a:spcAft>
              <a:buClr>
                <a:schemeClr val="dk1"/>
              </a:buClr>
              <a:buSzPts val="1800"/>
              <a:buFont typeface="Arial"/>
              <a:buChar char="–"/>
              <a:defRPr sz="1800"/>
            </a:lvl4pPr>
            <a:lvl5pPr marL="2286000" lvl="4" indent="-342900" algn="l">
              <a:lnSpc>
                <a:spcPct val="100000"/>
              </a:lnSpc>
              <a:spcBef>
                <a:spcPts val="360"/>
              </a:spcBef>
              <a:spcAft>
                <a:spcPts val="0"/>
              </a:spcAft>
              <a:buClr>
                <a:schemeClr val="dk1"/>
              </a:buClr>
              <a:buSzPts val="1800"/>
              <a:buFont typeface="Arial"/>
              <a:buChar char="»"/>
              <a:defRPr sz="18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sp>
        <p:nvSpPr>
          <p:cNvPr id="89" name="Google Shape;89;g37f3baa6779_0_460"/>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g37f3baa6779_0_460"/>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g37f3baa6779_0_460"/>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g37f3baa6779_0_392"/>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g37f3baa6779_0_39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g37f3baa6779_0_39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g37f3baa6779_0_395"/>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g37f3baa6779_0_39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g37f3baa6779_0_39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g37f3baa6779_0_399"/>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g37f3baa6779_0_399"/>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g37f3baa6779_0_39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g37f3baa6779_0_40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g37f3baa6779_0_40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g37f3baa6779_0_40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g37f3baa6779_0_40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g37f3baa6779_0_40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g37f3baa6779_0_411"/>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g37f3baa6779_0_4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g37f3baa6779_0_414"/>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g37f3baa6779_0_414"/>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g37f3baa6779_0_414"/>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g37f3baa6779_0_414"/>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4" name="Google Shape;44;g37f3baa6779_0_41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g37f3baa6779_0_42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7" name="Google Shape;47;g37f3baa6779_0_42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37f3baa6779_0_384"/>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1" name="Google Shape;11;g37f3baa6779_0_384"/>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12" name="Google Shape;12;g37f3baa6779_0_384"/>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hyperlink" Target="mailto:sixthformadmin@holycross.kingston.sch.uk"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14.xml"/><Relationship Id="rId5" Type="http://schemas.openxmlformats.org/officeDocument/2006/relationships/image" Target="../media/image31.png"/><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7.jpeg"/><Relationship Id="rId2" Type="http://schemas.openxmlformats.org/officeDocument/2006/relationships/notesSlide" Target="../notesSlides/notesSlide42.xml"/><Relationship Id="rId1" Type="http://schemas.openxmlformats.org/officeDocument/2006/relationships/slideLayout" Target="../slideLayouts/slideLayout14.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hyperlink" Target="http://www.unifrog.org/student"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9.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2" descr="This is the beginning of anything you want | Words quotes, Soulmate quotes,  Positive quotes"/>
          <p:cNvPicPr preferRelativeResize="0"/>
          <p:nvPr/>
        </p:nvPicPr>
        <p:blipFill rotWithShape="1">
          <a:blip r:embed="rId3">
            <a:alphaModFix/>
          </a:blip>
          <a:srcRect/>
          <a:stretch/>
        </p:blipFill>
        <p:spPr>
          <a:xfrm>
            <a:off x="2411412" y="1557337"/>
            <a:ext cx="4762500" cy="4762500"/>
          </a:xfrm>
          <a:prstGeom prst="rect">
            <a:avLst/>
          </a:prstGeom>
          <a:noFill/>
          <a:ln>
            <a:noFill/>
          </a:ln>
        </p:spPr>
      </p:pic>
      <p:sp>
        <p:nvSpPr>
          <p:cNvPr id="97" name="Google Shape;97;p2"/>
          <p:cNvSpPr txBox="1"/>
          <p:nvPr/>
        </p:nvSpPr>
        <p:spPr>
          <a:xfrm>
            <a:off x="238125" y="404812"/>
            <a:ext cx="8872537" cy="58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B050"/>
              </a:buClr>
              <a:buSzPts val="3200"/>
              <a:buFont typeface="Dancing Script"/>
              <a:buNone/>
            </a:pPr>
            <a:r>
              <a:rPr lang="en-US" sz="3200" b="0" i="0" u="none" strike="noStrike" cap="none">
                <a:solidFill>
                  <a:srgbClr val="00B050"/>
                </a:solidFill>
                <a:latin typeface="Dancing Script"/>
                <a:ea typeface="Dancing Script"/>
                <a:cs typeface="Dancing Script"/>
                <a:sym typeface="Dancing Script"/>
              </a:rPr>
              <a:t>Welcome to the Holy Cross Sixth Form!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6A8486"/>
            </a:gs>
            <a:gs pos="50000">
              <a:srgbClr val="9ABEC1"/>
            </a:gs>
            <a:gs pos="100000">
              <a:srgbClr val="B8E3E6"/>
            </a:gs>
          </a:gsLst>
          <a:lin ang="5400012" scaled="0"/>
        </a:gradFill>
        <a:effectLst/>
      </p:bgPr>
    </p:bg>
    <p:spTree>
      <p:nvGrpSpPr>
        <p:cNvPr id="1" name="Shape 157"/>
        <p:cNvGrpSpPr/>
        <p:nvPr/>
      </p:nvGrpSpPr>
      <p:grpSpPr>
        <a:xfrm>
          <a:off x="0" y="0"/>
          <a:ext cx="0" cy="0"/>
          <a:chOff x="0" y="0"/>
          <a:chExt cx="0" cy="0"/>
        </a:xfrm>
      </p:grpSpPr>
      <p:sp>
        <p:nvSpPr>
          <p:cNvPr id="158" name="Google Shape;158;g280c34d937e_0_13"/>
          <p:cNvSpPr txBox="1">
            <a:spLocks noGrp="1"/>
          </p:cNvSpPr>
          <p:nvPr>
            <p:ph type="ctrTitle"/>
          </p:nvPr>
        </p:nvSpPr>
        <p:spPr>
          <a:xfrm>
            <a:off x="311708" y="992767"/>
            <a:ext cx="8520600" cy="2736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4400"/>
              <a:buFont typeface="Arial"/>
              <a:buNone/>
            </a:pPr>
            <a:endParaRPr/>
          </a:p>
          <a:p>
            <a:pPr marL="0" lvl="0" indent="0" algn="l" rtl="0">
              <a:lnSpc>
                <a:spcPct val="100000"/>
              </a:lnSpc>
              <a:spcBef>
                <a:spcPts val="0"/>
              </a:spcBef>
              <a:spcAft>
                <a:spcPts val="0"/>
              </a:spcAft>
              <a:buClr>
                <a:schemeClr val="dk2"/>
              </a:buClr>
              <a:buSzPts val="4400"/>
              <a:buFont typeface="Arial"/>
              <a:buNone/>
            </a:pPr>
            <a:endParaRPr/>
          </a:p>
          <a:p>
            <a:pPr marL="0" lvl="0" indent="0" algn="l" rtl="0">
              <a:lnSpc>
                <a:spcPct val="100000"/>
              </a:lnSpc>
              <a:spcBef>
                <a:spcPts val="0"/>
              </a:spcBef>
              <a:spcAft>
                <a:spcPts val="0"/>
              </a:spcAft>
              <a:buClr>
                <a:schemeClr val="dk2"/>
              </a:buClr>
              <a:buSzPts val="4400"/>
              <a:buFont typeface="Arial"/>
              <a:buNone/>
            </a:pPr>
            <a:r>
              <a:rPr lang="en-US" sz="4400"/>
              <a:t>“I should never have done that subject …”</a:t>
            </a:r>
            <a:endParaRPr sz="4400"/>
          </a:p>
        </p:txBody>
      </p:sp>
      <p:sp>
        <p:nvSpPr>
          <p:cNvPr id="159" name="Google Shape;159;g280c34d937e_0_13"/>
          <p:cNvSpPr txBox="1">
            <a:spLocks noGrp="1"/>
          </p:cNvSpPr>
          <p:nvPr>
            <p:ph type="subTitle" idx="1"/>
          </p:nvPr>
        </p:nvSpPr>
        <p:spPr>
          <a:xfrm>
            <a:off x="1371600" y="4221162"/>
            <a:ext cx="6400800" cy="14175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a:p>
            <a:pPr marL="0" lvl="0" indent="0" algn="ctr"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6A8486"/>
            </a:gs>
            <a:gs pos="50000">
              <a:srgbClr val="9ABEC1"/>
            </a:gs>
            <a:gs pos="100000">
              <a:srgbClr val="B8E3E6"/>
            </a:gs>
          </a:gsLst>
          <a:lin ang="5400012" scaled="0"/>
        </a:gradFill>
        <a:effectLst/>
      </p:bgPr>
    </p:bg>
    <p:spTree>
      <p:nvGrpSpPr>
        <p:cNvPr id="1" name="Shape 163"/>
        <p:cNvGrpSpPr/>
        <p:nvPr/>
      </p:nvGrpSpPr>
      <p:grpSpPr>
        <a:xfrm>
          <a:off x="0" y="0"/>
          <a:ext cx="0" cy="0"/>
          <a:chOff x="0" y="0"/>
          <a:chExt cx="0" cy="0"/>
        </a:xfrm>
      </p:grpSpPr>
      <p:sp>
        <p:nvSpPr>
          <p:cNvPr id="164" name="Google Shape;164;g303c797b152_0_11"/>
          <p:cNvSpPr txBox="1">
            <a:spLocks noGrp="1"/>
          </p:cNvSpPr>
          <p:nvPr>
            <p:ph type="ctrTitle"/>
          </p:nvPr>
        </p:nvSpPr>
        <p:spPr>
          <a:xfrm>
            <a:off x="311708" y="992767"/>
            <a:ext cx="8520600" cy="2736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latin typeface="Arial"/>
                <a:ea typeface="Arial"/>
                <a:cs typeface="Arial"/>
                <a:sym typeface="Arial"/>
              </a:rPr>
              <a:t>“I was used to getting A’s and B’s for my work but now I was getting C’s and D’s”</a:t>
            </a:r>
            <a:endParaRPr/>
          </a:p>
        </p:txBody>
      </p:sp>
      <p:sp>
        <p:nvSpPr>
          <p:cNvPr id="165" name="Google Shape;165;g303c797b152_0_11"/>
          <p:cNvSpPr txBox="1">
            <a:spLocks noGrp="1"/>
          </p:cNvSpPr>
          <p:nvPr>
            <p:ph type="subTitle" idx="1"/>
          </p:nvPr>
        </p:nvSpPr>
        <p:spPr>
          <a:xfrm>
            <a:off x="311700" y="3778833"/>
            <a:ext cx="8520600" cy="1056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6A8486"/>
            </a:gs>
            <a:gs pos="50000">
              <a:srgbClr val="9ABEC1"/>
            </a:gs>
            <a:gs pos="100000">
              <a:srgbClr val="B8E3E6"/>
            </a:gs>
          </a:gsLst>
          <a:lin ang="5400000" scaled="0"/>
        </a:gradFill>
        <a:effectLst/>
      </p:bgPr>
    </p:bg>
    <p:spTree>
      <p:nvGrpSpPr>
        <p:cNvPr id="1" name="Shape 169"/>
        <p:cNvGrpSpPr/>
        <p:nvPr/>
      </p:nvGrpSpPr>
      <p:grpSpPr>
        <a:xfrm>
          <a:off x="0" y="0"/>
          <a:ext cx="0" cy="0"/>
          <a:chOff x="0" y="0"/>
          <a:chExt cx="0" cy="0"/>
        </a:xfrm>
      </p:grpSpPr>
      <p:sp>
        <p:nvSpPr>
          <p:cNvPr id="170" name="Google Shape;170;p22"/>
          <p:cNvSpPr txBox="1">
            <a:spLocks noGrp="1"/>
          </p:cNvSpPr>
          <p:nvPr>
            <p:ph type="ctrTitle"/>
          </p:nvPr>
        </p:nvSpPr>
        <p:spPr>
          <a:xfrm>
            <a:off x="311708" y="992767"/>
            <a:ext cx="8520600" cy="2736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endParaRPr sz="4400">
              <a:solidFill>
                <a:schemeClr val="dk2"/>
              </a:solidFill>
            </a:endParaRPr>
          </a:p>
          <a:p>
            <a:pPr marL="0" lvl="0" indent="0" algn="ctr" rtl="0">
              <a:lnSpc>
                <a:spcPct val="100000"/>
              </a:lnSpc>
              <a:spcBef>
                <a:spcPts val="0"/>
              </a:spcBef>
              <a:spcAft>
                <a:spcPts val="0"/>
              </a:spcAft>
              <a:buClr>
                <a:schemeClr val="dk2"/>
              </a:buClr>
              <a:buSzPts val="4400"/>
              <a:buFont typeface="Arial"/>
              <a:buNone/>
            </a:pPr>
            <a:endParaRPr sz="4400">
              <a:solidFill>
                <a:schemeClr val="dk2"/>
              </a:solidFill>
            </a:endParaRPr>
          </a:p>
          <a:p>
            <a:pPr marL="0" lvl="0" indent="0" algn="ctr" rtl="0">
              <a:lnSpc>
                <a:spcPct val="100000"/>
              </a:lnSpc>
              <a:spcBef>
                <a:spcPts val="0"/>
              </a:spcBef>
              <a:spcAft>
                <a:spcPts val="0"/>
              </a:spcAft>
              <a:buClr>
                <a:schemeClr val="dk2"/>
              </a:buClr>
              <a:buSzPts val="4400"/>
              <a:buFont typeface="Arial"/>
              <a:buNone/>
            </a:pPr>
            <a:r>
              <a:rPr lang="en-US" sz="4400" b="0" i="0" u="none">
                <a:latin typeface="Arial"/>
                <a:ea typeface="Arial"/>
                <a:cs typeface="Arial"/>
                <a:sym typeface="Arial"/>
              </a:rPr>
              <a:t>“I got a job – I started off doing 2 shifts but then it became 3 or 4 before Christmas”</a:t>
            </a:r>
            <a:r>
              <a:rPr lang="en-US" sz="4400" b="0" i="0" u="none">
                <a:solidFill>
                  <a:schemeClr val="dk2"/>
                </a:solidFill>
                <a:latin typeface="Arial"/>
                <a:ea typeface="Arial"/>
                <a:cs typeface="Arial"/>
                <a:sym typeface="Arial"/>
              </a:rPr>
              <a:t/>
            </a:r>
            <a:br>
              <a:rPr lang="en-US" sz="4400" b="0" i="0" u="none">
                <a:solidFill>
                  <a:schemeClr val="dk2"/>
                </a:solidFill>
                <a:latin typeface="Arial"/>
                <a:ea typeface="Arial"/>
                <a:cs typeface="Arial"/>
                <a:sym typeface="Arial"/>
              </a:rPr>
            </a:br>
            <a:endParaRPr/>
          </a:p>
        </p:txBody>
      </p:sp>
      <p:sp>
        <p:nvSpPr>
          <p:cNvPr id="171" name="Google Shape;171;p22"/>
          <p:cNvSpPr txBox="1">
            <a:spLocks noGrp="1"/>
          </p:cNvSpPr>
          <p:nvPr>
            <p:ph type="subTitle" idx="1"/>
          </p:nvPr>
        </p:nvSpPr>
        <p:spPr>
          <a:xfrm>
            <a:off x="311700" y="3778833"/>
            <a:ext cx="8520600" cy="1056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6A8486"/>
            </a:gs>
            <a:gs pos="50000">
              <a:srgbClr val="9ABEC1"/>
            </a:gs>
            <a:gs pos="100000">
              <a:srgbClr val="B8E3E6"/>
            </a:gs>
          </a:gsLst>
          <a:lin ang="5400000" scaled="0"/>
        </a:gradFill>
        <a:effectLst/>
      </p:bgPr>
    </p:bg>
    <p:spTree>
      <p:nvGrpSpPr>
        <p:cNvPr id="1" name="Shape 175"/>
        <p:cNvGrpSpPr/>
        <p:nvPr/>
      </p:nvGrpSpPr>
      <p:grpSpPr>
        <a:xfrm>
          <a:off x="0" y="0"/>
          <a:ext cx="0" cy="0"/>
          <a:chOff x="0" y="0"/>
          <a:chExt cx="0" cy="0"/>
        </a:xfrm>
      </p:grpSpPr>
      <p:sp>
        <p:nvSpPr>
          <p:cNvPr id="176" name="Google Shape;176;p23"/>
          <p:cNvSpPr txBox="1">
            <a:spLocks noGrp="1"/>
          </p:cNvSpPr>
          <p:nvPr>
            <p:ph type="ctrTitle"/>
          </p:nvPr>
        </p:nvSpPr>
        <p:spPr>
          <a:xfrm>
            <a:off x="311708" y="992767"/>
            <a:ext cx="8520600" cy="2736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endParaRPr sz="4400">
              <a:solidFill>
                <a:schemeClr val="dk2"/>
              </a:solidFill>
            </a:endParaRPr>
          </a:p>
          <a:p>
            <a:pPr marL="0" lvl="0" indent="0" algn="ctr" rtl="0">
              <a:lnSpc>
                <a:spcPct val="100000"/>
              </a:lnSpc>
              <a:spcBef>
                <a:spcPts val="0"/>
              </a:spcBef>
              <a:spcAft>
                <a:spcPts val="0"/>
              </a:spcAft>
              <a:buClr>
                <a:schemeClr val="dk2"/>
              </a:buClr>
              <a:buSzPts val="4400"/>
              <a:buFont typeface="Arial"/>
              <a:buNone/>
            </a:pPr>
            <a:r>
              <a:rPr lang="en-US" sz="4400" b="0" i="0" u="none">
                <a:latin typeface="Arial"/>
                <a:ea typeface="Arial"/>
                <a:cs typeface="Arial"/>
                <a:sym typeface="Arial"/>
              </a:rPr>
              <a:t>“There were suddenly more distractions outside of school”</a:t>
            </a:r>
            <a:endParaRPr/>
          </a:p>
        </p:txBody>
      </p:sp>
      <p:sp>
        <p:nvSpPr>
          <p:cNvPr id="177" name="Google Shape;177;p23"/>
          <p:cNvSpPr txBox="1">
            <a:spLocks noGrp="1"/>
          </p:cNvSpPr>
          <p:nvPr>
            <p:ph type="subTitle" idx="1"/>
          </p:nvPr>
        </p:nvSpPr>
        <p:spPr>
          <a:xfrm>
            <a:off x="311700" y="3778833"/>
            <a:ext cx="8520600" cy="1056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6A8486"/>
            </a:gs>
            <a:gs pos="50000">
              <a:srgbClr val="9ABEC1"/>
            </a:gs>
            <a:gs pos="100000">
              <a:srgbClr val="B8E3E6"/>
            </a:gs>
          </a:gsLst>
          <a:lin ang="5400000" scaled="0"/>
        </a:gradFill>
        <a:effectLst/>
      </p:bgPr>
    </p:bg>
    <p:spTree>
      <p:nvGrpSpPr>
        <p:cNvPr id="1" name="Shape 181"/>
        <p:cNvGrpSpPr/>
        <p:nvPr/>
      </p:nvGrpSpPr>
      <p:grpSpPr>
        <a:xfrm>
          <a:off x="0" y="0"/>
          <a:ext cx="0" cy="0"/>
          <a:chOff x="0" y="0"/>
          <a:chExt cx="0" cy="0"/>
        </a:xfrm>
      </p:grpSpPr>
      <p:sp>
        <p:nvSpPr>
          <p:cNvPr id="182" name="Google Shape;182;p24"/>
          <p:cNvSpPr txBox="1">
            <a:spLocks noGrp="1"/>
          </p:cNvSpPr>
          <p:nvPr>
            <p:ph type="ctrTitle"/>
          </p:nvPr>
        </p:nvSpPr>
        <p:spPr>
          <a:xfrm>
            <a:off x="311708" y="992767"/>
            <a:ext cx="8520600" cy="2736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endParaRPr sz="4400">
              <a:solidFill>
                <a:schemeClr val="dk2"/>
              </a:solidFill>
            </a:endParaRPr>
          </a:p>
          <a:p>
            <a:pPr marL="0" lvl="0" indent="0" algn="ctr" rtl="0">
              <a:lnSpc>
                <a:spcPct val="100000"/>
              </a:lnSpc>
              <a:spcBef>
                <a:spcPts val="0"/>
              </a:spcBef>
              <a:spcAft>
                <a:spcPts val="0"/>
              </a:spcAft>
              <a:buClr>
                <a:schemeClr val="dk2"/>
              </a:buClr>
              <a:buSzPts val="4400"/>
              <a:buFont typeface="Arial"/>
              <a:buNone/>
            </a:pPr>
            <a:endParaRPr sz="4400">
              <a:solidFill>
                <a:schemeClr val="dk2"/>
              </a:solidFill>
            </a:endParaRPr>
          </a:p>
          <a:p>
            <a:pPr marL="0" lvl="0" indent="0" algn="ctr" rtl="0">
              <a:lnSpc>
                <a:spcPct val="100000"/>
              </a:lnSpc>
              <a:spcBef>
                <a:spcPts val="0"/>
              </a:spcBef>
              <a:spcAft>
                <a:spcPts val="0"/>
              </a:spcAft>
              <a:buClr>
                <a:schemeClr val="dk2"/>
              </a:buClr>
              <a:buSzPts val="4400"/>
              <a:buFont typeface="Arial"/>
              <a:buNone/>
            </a:pPr>
            <a:r>
              <a:rPr lang="en-US" sz="4400" b="0" i="0" u="none">
                <a:latin typeface="Arial"/>
                <a:ea typeface="Arial"/>
                <a:cs typeface="Arial"/>
                <a:sym typeface="Arial"/>
              </a:rPr>
              <a:t>“I wish I’d looked into </a:t>
            </a:r>
            <a:r>
              <a:rPr lang="en-US" sz="4400"/>
              <a:t>u</a:t>
            </a:r>
            <a:r>
              <a:rPr lang="en-US" sz="4400" b="0" i="0" u="none">
                <a:latin typeface="Arial"/>
                <a:ea typeface="Arial"/>
                <a:cs typeface="Arial"/>
                <a:sym typeface="Arial"/>
              </a:rPr>
              <a:t>nis and </a:t>
            </a:r>
            <a:r>
              <a:rPr lang="en-US" sz="4400"/>
              <a:t>c</a:t>
            </a:r>
            <a:r>
              <a:rPr lang="en-US" sz="4400" b="0" i="0" u="none">
                <a:latin typeface="Arial"/>
                <a:ea typeface="Arial"/>
                <a:cs typeface="Arial"/>
                <a:sym typeface="Arial"/>
              </a:rPr>
              <a:t>ourses earlier”</a:t>
            </a:r>
            <a:endParaRPr/>
          </a:p>
        </p:txBody>
      </p:sp>
      <p:sp>
        <p:nvSpPr>
          <p:cNvPr id="183" name="Google Shape;183;p24"/>
          <p:cNvSpPr txBox="1">
            <a:spLocks noGrp="1"/>
          </p:cNvSpPr>
          <p:nvPr>
            <p:ph type="subTitle" idx="1"/>
          </p:nvPr>
        </p:nvSpPr>
        <p:spPr>
          <a:xfrm>
            <a:off x="311700" y="3778833"/>
            <a:ext cx="8520600" cy="1056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Starting well as a student…</a:t>
            </a:r>
            <a:endParaRPr/>
          </a:p>
        </p:txBody>
      </p:sp>
      <p:sp>
        <p:nvSpPr>
          <p:cNvPr id="189" name="Google Shape;189;p25"/>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Set</a:t>
            </a:r>
            <a:r>
              <a:rPr lang="en-US" sz="3200">
                <a:solidFill>
                  <a:schemeClr val="dk1"/>
                </a:solidFill>
              </a:rPr>
              <a:t>tle</a:t>
            </a:r>
            <a:r>
              <a:rPr lang="en-US" sz="3200" b="0" i="0" u="none">
                <a:solidFill>
                  <a:schemeClr val="dk1"/>
                </a:solidFill>
                <a:latin typeface="Arial"/>
                <a:ea typeface="Arial"/>
                <a:cs typeface="Arial"/>
                <a:sym typeface="Arial"/>
              </a:rPr>
              <a:t> and commit to Subjects  </a:t>
            </a:r>
            <a:endParaRPr/>
          </a:p>
          <a:p>
            <a:pPr marL="34290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Organise your notes  </a:t>
            </a:r>
            <a:endParaRPr/>
          </a:p>
          <a:p>
            <a:pPr marL="34290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Work hard in lessons </a:t>
            </a:r>
            <a:endParaRPr/>
          </a:p>
          <a:p>
            <a:pPr marL="34290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Work hard outside of school and time mgt  </a:t>
            </a:r>
            <a:endParaRPr/>
          </a:p>
          <a:p>
            <a:pPr marL="34290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Independent Study </a:t>
            </a:r>
            <a:endParaRPr/>
          </a:p>
          <a:p>
            <a:pPr marL="34290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Use of the Study Area</a:t>
            </a:r>
            <a:endParaRPr/>
          </a:p>
          <a:p>
            <a:pPr marL="34290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Take Opportunities </a:t>
            </a:r>
            <a:endParaRPr/>
          </a:p>
          <a:p>
            <a:pPr marL="742950" lvl="1" indent="-285750" algn="l"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a:p>
            <a:pPr marL="34290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pic>
        <p:nvPicPr>
          <p:cNvPr id="190" name="Google Shape;190;p25" descr="Image result for tick"/>
          <p:cNvPicPr preferRelativeResize="0"/>
          <p:nvPr/>
        </p:nvPicPr>
        <p:blipFill rotWithShape="1">
          <a:blip r:embed="rId3">
            <a:alphaModFix/>
          </a:blip>
          <a:srcRect/>
          <a:stretch/>
        </p:blipFill>
        <p:spPr>
          <a:xfrm>
            <a:off x="5867400" y="4221162"/>
            <a:ext cx="2143125" cy="21431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g156d575f0b1_0_6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428463" y="152400"/>
            <a:ext cx="4287085" cy="6553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g303fdcef5af_0_123"/>
          <p:cNvPicPr preferRelativeResize="0"/>
          <p:nvPr/>
        </p:nvPicPr>
        <p:blipFill rotWithShape="1">
          <a:blip r:embed="rId3">
            <a:alphaModFix/>
          </a:blip>
          <a:srcRect/>
          <a:stretch/>
        </p:blipFill>
        <p:spPr>
          <a:xfrm>
            <a:off x="387800" y="230775"/>
            <a:ext cx="5429250" cy="3667125"/>
          </a:xfrm>
          <a:prstGeom prst="rect">
            <a:avLst/>
          </a:prstGeom>
          <a:noFill/>
          <a:ln>
            <a:noFill/>
          </a:ln>
        </p:spPr>
      </p:pic>
      <p:sp>
        <p:nvSpPr>
          <p:cNvPr id="203" name="Google Shape;203;g303fdcef5af_0_123"/>
          <p:cNvSpPr txBox="1"/>
          <p:nvPr/>
        </p:nvSpPr>
        <p:spPr>
          <a:xfrm>
            <a:off x="698950" y="4624275"/>
            <a:ext cx="2201100" cy="1169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Arial"/>
                <a:ea typeface="Arial"/>
                <a:cs typeface="Arial"/>
                <a:sym typeface="Arial"/>
              </a:rPr>
              <a:t>2 year journey</a:t>
            </a:r>
            <a:endParaRPr sz="3200" b="1" i="0" u="none" strike="noStrike" cap="none">
              <a:solidFill>
                <a:schemeClr val="dk1"/>
              </a:solidFill>
              <a:latin typeface="Arial"/>
              <a:ea typeface="Arial"/>
              <a:cs typeface="Arial"/>
              <a:sym typeface="Arial"/>
            </a:endParaRPr>
          </a:p>
        </p:txBody>
      </p:sp>
      <p:sp>
        <p:nvSpPr>
          <p:cNvPr id="204" name="Google Shape;204;g303fdcef5af_0_123"/>
          <p:cNvSpPr txBox="1"/>
          <p:nvPr/>
        </p:nvSpPr>
        <p:spPr>
          <a:xfrm>
            <a:off x="5817050" y="857800"/>
            <a:ext cx="3326700" cy="1616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100"/>
              <a:buFont typeface="Arial"/>
              <a:buNone/>
            </a:pPr>
            <a:r>
              <a:rPr lang="en-US" sz="3100" b="0" i="0" u="none" strike="noStrike" cap="none">
                <a:solidFill>
                  <a:schemeClr val="dk1"/>
                </a:solidFill>
                <a:latin typeface="Arial"/>
                <a:ea typeface="Arial"/>
                <a:cs typeface="Arial"/>
                <a:sym typeface="Arial"/>
              </a:rPr>
              <a:t>University</a:t>
            </a:r>
            <a:endParaRPr sz="3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100"/>
              <a:buFont typeface="Arial"/>
              <a:buNone/>
            </a:pPr>
            <a:r>
              <a:rPr lang="en-US" sz="3100" b="0" i="0" u="none" strike="noStrike" cap="none">
                <a:solidFill>
                  <a:schemeClr val="dk1"/>
                </a:solidFill>
                <a:latin typeface="Arial"/>
                <a:ea typeface="Arial"/>
                <a:cs typeface="Arial"/>
                <a:sym typeface="Arial"/>
              </a:rPr>
              <a:t>Apprenticeship</a:t>
            </a:r>
            <a:endParaRPr sz="3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100"/>
              <a:buFont typeface="Arial"/>
              <a:buNone/>
            </a:pPr>
            <a:r>
              <a:rPr lang="en-US" sz="3100" b="0" i="0" u="none" strike="noStrike" cap="none">
                <a:solidFill>
                  <a:schemeClr val="dk1"/>
                </a:solidFill>
                <a:latin typeface="Arial"/>
                <a:ea typeface="Arial"/>
                <a:cs typeface="Arial"/>
                <a:sym typeface="Arial"/>
              </a:rPr>
              <a:t>Work</a:t>
            </a:r>
            <a:endParaRPr sz="3100" b="0" i="0" u="none" strike="noStrike" cap="none">
              <a:solidFill>
                <a:schemeClr val="dk1"/>
              </a:solidFill>
              <a:latin typeface="Arial"/>
              <a:ea typeface="Arial"/>
              <a:cs typeface="Arial"/>
              <a:sym typeface="Arial"/>
            </a:endParaRPr>
          </a:p>
        </p:txBody>
      </p:sp>
      <p:pic>
        <p:nvPicPr>
          <p:cNvPr id="205" name="Google Shape;205;g303fdcef5af_0_12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729225" y="3311426"/>
            <a:ext cx="5236175" cy="35465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156d575f0b1_0_3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b="1">
                <a:solidFill>
                  <a:srgbClr val="00B050"/>
                </a:solidFill>
              </a:rPr>
              <a:t>2 year journey</a:t>
            </a:r>
            <a:endParaRPr b="1">
              <a:solidFill>
                <a:srgbClr val="00B050"/>
              </a:solidFill>
            </a:endParaRPr>
          </a:p>
        </p:txBody>
      </p:sp>
      <p:sp>
        <p:nvSpPr>
          <p:cNvPr id="212" name="Google Shape;212;g156d575f0b1_0_3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a:t>Academic success</a:t>
            </a:r>
            <a:endParaRPr/>
          </a:p>
          <a:p>
            <a:pPr marL="457200" lvl="0" indent="-342900" algn="l" rtl="0">
              <a:lnSpc>
                <a:spcPct val="100000"/>
              </a:lnSpc>
              <a:spcBef>
                <a:spcPts val="0"/>
              </a:spcBef>
              <a:spcAft>
                <a:spcPts val="0"/>
              </a:spcAft>
              <a:buSzPts val="1800"/>
              <a:buChar char="•"/>
            </a:pPr>
            <a:r>
              <a:rPr lang="en-US"/>
              <a:t>Physical  and Emotional wellbeing</a:t>
            </a:r>
            <a:endParaRPr/>
          </a:p>
          <a:p>
            <a:pPr marL="457200" lvl="0" indent="-342900" algn="l" rtl="0">
              <a:lnSpc>
                <a:spcPct val="100000"/>
              </a:lnSpc>
              <a:spcBef>
                <a:spcPts val="0"/>
              </a:spcBef>
              <a:spcAft>
                <a:spcPts val="0"/>
              </a:spcAft>
              <a:buSzPts val="1800"/>
              <a:buChar char="•"/>
            </a:pPr>
            <a:r>
              <a:rPr lang="en-US"/>
              <a:t>Personal growth</a:t>
            </a:r>
            <a:endParaRPr/>
          </a:p>
          <a:p>
            <a:pPr marL="457200" lvl="0" indent="-342900" algn="l" rtl="0">
              <a:lnSpc>
                <a:spcPct val="100000"/>
              </a:lnSpc>
              <a:spcBef>
                <a:spcPts val="0"/>
              </a:spcBef>
              <a:spcAft>
                <a:spcPts val="0"/>
              </a:spcAft>
              <a:buSzPts val="1800"/>
              <a:buChar char="•"/>
            </a:pPr>
            <a:r>
              <a:rPr lang="en-US"/>
              <a:t>Spiritual development</a:t>
            </a:r>
            <a:endParaRPr/>
          </a:p>
          <a:p>
            <a:pPr marL="457200" lvl="0" indent="0" algn="l" rtl="0">
              <a:lnSpc>
                <a:spcPct val="100000"/>
              </a:lnSpc>
              <a:spcBef>
                <a:spcPts val="0"/>
              </a:spcBef>
              <a:spcAft>
                <a:spcPts val="0"/>
              </a:spcAft>
              <a:buSzPts val="1800"/>
              <a:buNone/>
            </a:pPr>
            <a:endParaRPr/>
          </a:p>
          <a:p>
            <a:pPr marL="457200" lvl="0" indent="0" algn="l" rtl="0">
              <a:lnSpc>
                <a:spcPct val="100000"/>
              </a:lnSpc>
              <a:spcBef>
                <a:spcPts val="0"/>
              </a:spcBef>
              <a:spcAft>
                <a:spcPts val="0"/>
              </a:spcAft>
              <a:buSzPts val="18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37e49c12ace_0_0"/>
          <p:cNvSpPr txBox="1">
            <a:spLocks noGrp="1"/>
          </p:cNvSpPr>
          <p:nvPr>
            <p:ph type="title"/>
          </p:nvPr>
        </p:nvSpPr>
        <p:spPr>
          <a:xfrm>
            <a:off x="351404" y="288131"/>
            <a:ext cx="41445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B050"/>
              </a:buClr>
              <a:buSzPts val="4400"/>
              <a:buFont typeface="Calibri"/>
              <a:buNone/>
            </a:pPr>
            <a:r>
              <a:rPr lang="en-US" b="1">
                <a:solidFill>
                  <a:srgbClr val="00B050"/>
                </a:solidFill>
              </a:rPr>
              <a:t>Year 12 Team - Tutors</a:t>
            </a:r>
            <a:endParaRPr/>
          </a:p>
        </p:txBody>
      </p:sp>
      <p:sp>
        <p:nvSpPr>
          <p:cNvPr id="219" name="Google Shape;219;g37e49c12ace_0_0"/>
          <p:cNvSpPr txBox="1">
            <a:spLocks noGrp="1"/>
          </p:cNvSpPr>
          <p:nvPr>
            <p:ph type="body" idx="1"/>
          </p:nvPr>
        </p:nvSpPr>
        <p:spPr>
          <a:xfrm>
            <a:off x="342900" y="1600200"/>
            <a:ext cx="6172200" cy="4526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12 Charity - Mr Higham</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12 Faith - Ms Espie</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12 Hope - Ms Facey and Ms Simeonova</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12 Mercy - Mrs Gowan</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12 Peace - Mr Terracciani and Dr Choudray</a:t>
            </a:r>
            <a:endParaRPr/>
          </a:p>
          <a:p>
            <a:pPr marL="0" lvl="0" indent="0" algn="l" rtl="0">
              <a:lnSpc>
                <a:spcPct val="90000"/>
              </a:lnSpc>
              <a:spcBef>
                <a:spcPts val="1000"/>
              </a:spcBef>
              <a:spcAft>
                <a:spcPts val="0"/>
              </a:spcAft>
              <a:buClr>
                <a:schemeClr val="dk1"/>
              </a:buClr>
              <a:buSzPts val="28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g303c797b152_0_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Sixth Form Team </a:t>
            </a:r>
            <a:endParaRPr/>
          </a:p>
        </p:txBody>
      </p:sp>
      <p:sp>
        <p:nvSpPr>
          <p:cNvPr id="103" name="Google Shape;103;g303c797b152_0_6"/>
          <p:cNvSpPr txBox="1">
            <a:spLocks noGrp="1"/>
          </p:cNvSpPr>
          <p:nvPr>
            <p:ph type="body" idx="1"/>
          </p:nvPr>
        </p:nvSpPr>
        <p:spPr>
          <a:xfrm>
            <a:off x="457200" y="1600200"/>
            <a:ext cx="84360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Mr Oliver : Head of Sixth Form </a:t>
            </a:r>
            <a:endParaRPr sz="2800" b="0" i="0" u="none">
              <a:solidFill>
                <a:srgbClr val="FF0000"/>
              </a:solidFill>
              <a:latin typeface="Arial"/>
              <a:ea typeface="Arial"/>
              <a:cs typeface="Arial"/>
              <a:sym typeface="Arial"/>
            </a:endParaRPr>
          </a:p>
          <a:p>
            <a:pPr marL="342900" lvl="0" indent="-342900" algn="l" rtl="0">
              <a:lnSpc>
                <a:spcPct val="90000"/>
              </a:lnSpc>
              <a:spcBef>
                <a:spcPts val="560"/>
              </a:spcBef>
              <a:spcAft>
                <a:spcPts val="0"/>
              </a:spcAft>
              <a:buClr>
                <a:schemeClr val="dk1"/>
              </a:buClr>
              <a:buSzPts val="2800"/>
              <a:buFont typeface="Arial"/>
              <a:buChar char="•"/>
            </a:pPr>
            <a:r>
              <a:rPr lang="en-US" sz="2800"/>
              <a:t>Ms Gordon : Deputy Head / Careers Lead </a:t>
            </a:r>
            <a:endParaRPr sz="2800"/>
          </a:p>
          <a:p>
            <a:pPr marL="342900" lvl="0" indent="-342900" algn="l" rtl="0">
              <a:lnSpc>
                <a:spcPct val="90000"/>
              </a:lnSpc>
              <a:spcBef>
                <a:spcPts val="560"/>
              </a:spcBef>
              <a:spcAft>
                <a:spcPts val="0"/>
              </a:spcAft>
              <a:buClr>
                <a:schemeClr val="dk1"/>
              </a:buClr>
              <a:buSzPts val="2800"/>
              <a:buFont typeface="Arial"/>
              <a:buChar char="•"/>
            </a:pPr>
            <a:r>
              <a:rPr lang="en-US" sz="2800"/>
              <a:t>Mrs Chen</a:t>
            </a:r>
            <a:r>
              <a:rPr lang="en-US" sz="2800" b="0" i="0" u="none">
                <a:solidFill>
                  <a:schemeClr val="dk1"/>
                </a:solidFill>
                <a:latin typeface="Arial"/>
                <a:ea typeface="Arial"/>
                <a:cs typeface="Arial"/>
                <a:sym typeface="Arial"/>
              </a:rPr>
              <a:t> : Head of Yea</a:t>
            </a:r>
            <a:r>
              <a:rPr lang="en-US" sz="2800">
                <a:solidFill>
                  <a:schemeClr val="dk1"/>
                </a:solidFill>
              </a:rPr>
              <a:t>r</a:t>
            </a:r>
            <a:endParaRPr/>
          </a:p>
          <a:p>
            <a:pPr marL="457200" lvl="0" indent="0" algn="l" rtl="0">
              <a:lnSpc>
                <a:spcPct val="90000"/>
              </a:lnSpc>
              <a:spcBef>
                <a:spcPts val="560"/>
              </a:spcBef>
              <a:spcAft>
                <a:spcPts val="0"/>
              </a:spcAft>
              <a:buNone/>
            </a:pPr>
            <a:r>
              <a:rPr lang="en-US" sz="2800" b="0" i="0" u="none">
                <a:solidFill>
                  <a:schemeClr val="dk1"/>
                </a:solidFill>
                <a:latin typeface="Arial"/>
                <a:ea typeface="Arial"/>
                <a:cs typeface="Arial"/>
                <a:sym typeface="Arial"/>
              </a:rPr>
              <a:t> </a:t>
            </a:r>
            <a:endParaRPr/>
          </a:p>
          <a:p>
            <a:pPr marL="34290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8"/>
          <p:cNvSpPr txBox="1">
            <a:spLocks noGrp="1"/>
          </p:cNvSpPr>
          <p:nvPr>
            <p:ph type="ctrTitle"/>
          </p:nvPr>
        </p:nvSpPr>
        <p:spPr>
          <a:xfrm>
            <a:off x="685800" y="4870025"/>
            <a:ext cx="7772400" cy="1870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3000" b="0" i="0" u="none">
                <a:solidFill>
                  <a:schemeClr val="dk2"/>
                </a:solidFill>
                <a:latin typeface="Arial"/>
                <a:ea typeface="Arial"/>
                <a:cs typeface="Arial"/>
                <a:sym typeface="Arial"/>
              </a:rPr>
              <a:t>Tutors are mentors to the students </a:t>
            </a:r>
            <a:endParaRPr sz="3000" b="0" i="0" u="none">
              <a:solidFill>
                <a:schemeClr val="dk2"/>
              </a:solidFill>
              <a:latin typeface="Arial"/>
              <a:ea typeface="Arial"/>
              <a:cs typeface="Arial"/>
              <a:sym typeface="Arial"/>
            </a:endParaRPr>
          </a:p>
          <a:p>
            <a:pPr marL="0" lvl="0" indent="0" algn="ctr" rtl="0">
              <a:lnSpc>
                <a:spcPct val="100000"/>
              </a:lnSpc>
              <a:spcBef>
                <a:spcPts val="0"/>
              </a:spcBef>
              <a:spcAft>
                <a:spcPts val="0"/>
              </a:spcAft>
              <a:buClr>
                <a:schemeClr val="dk2"/>
              </a:buClr>
              <a:buSzPts val="4400"/>
              <a:buFont typeface="Arial"/>
              <a:buNone/>
            </a:pPr>
            <a:r>
              <a:rPr lang="en-US" sz="3000"/>
              <a:t>Your first point of contact with the school</a:t>
            </a:r>
            <a:endParaRPr sz="3000"/>
          </a:p>
          <a:p>
            <a:pPr marL="0" lvl="0" indent="0" algn="ctr" rtl="0">
              <a:lnSpc>
                <a:spcPct val="100000"/>
              </a:lnSpc>
              <a:spcBef>
                <a:spcPts val="0"/>
              </a:spcBef>
              <a:spcAft>
                <a:spcPts val="0"/>
              </a:spcAft>
              <a:buClr>
                <a:schemeClr val="dk2"/>
              </a:buClr>
              <a:buSzPts val="4400"/>
              <a:buFont typeface="Arial"/>
              <a:buNone/>
            </a:pPr>
            <a:r>
              <a:rPr lang="en-US" sz="3000"/>
              <a:t>Mentor meetings 2 days per week after Christmas</a:t>
            </a:r>
            <a:endParaRPr sz="3000"/>
          </a:p>
        </p:txBody>
      </p:sp>
      <p:pic>
        <p:nvPicPr>
          <p:cNvPr id="225" name="Google Shape;225;p2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97700" y="304800"/>
            <a:ext cx="6948592" cy="45652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230"/>
        <p:cNvGrpSpPr/>
        <p:nvPr/>
      </p:nvGrpSpPr>
      <p:grpSpPr>
        <a:xfrm>
          <a:off x="0" y="0"/>
          <a:ext cx="0" cy="0"/>
          <a:chOff x="0" y="0"/>
          <a:chExt cx="0" cy="0"/>
        </a:xfrm>
      </p:grpSpPr>
      <p:sp>
        <p:nvSpPr>
          <p:cNvPr id="231" name="Google Shape;231;g156d575f0b1_0_37"/>
          <p:cNvSpPr txBox="1">
            <a:spLocks noGrp="1"/>
          </p:cNvSpPr>
          <p:nvPr>
            <p:ph type="body" idx="1"/>
          </p:nvPr>
        </p:nvSpPr>
        <p:spPr>
          <a:xfrm>
            <a:off x="331850" y="293075"/>
            <a:ext cx="8229600" cy="4526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2600"/>
              <a:t> The Year 12 team is committed to create an inclusive and inspirational learning environment for our students. We are dedicated to high standards of pastoral care, and the physical and emotional wellbeing of our students is at the centre of our provision. We encourage students to engage with enrichment opportunities to support their personal development and grow into responsible and mature individuals. We have high academic standards and we support students to achieve their full potential. We guide students to make informed decisions about their future. Once students leave Holy Cross, we want them to be confident young adults, ready to share their skills and talents with the community and make a positive impact.</a:t>
            </a:r>
            <a:endParaRPr sz="2600"/>
          </a:p>
          <a:p>
            <a:pPr marL="0" lvl="0" indent="0" algn="l" rtl="0">
              <a:lnSpc>
                <a:spcPct val="100000"/>
              </a:lnSpc>
              <a:spcBef>
                <a:spcPts val="1200"/>
              </a:spcBef>
              <a:spcAft>
                <a:spcPts val="0"/>
              </a:spcAft>
              <a:buSzPts val="1800"/>
              <a:buNone/>
            </a:pPr>
            <a:endParaRPr sz="26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303fdcef5af_0_20"/>
          <p:cNvSpPr txBox="1"/>
          <p:nvPr/>
        </p:nvSpPr>
        <p:spPr>
          <a:xfrm>
            <a:off x="525750" y="254725"/>
            <a:ext cx="8092500" cy="861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00B050"/>
                </a:solidFill>
                <a:latin typeface="Calibri"/>
                <a:ea typeface="Calibri"/>
                <a:cs typeface="Calibri"/>
                <a:sym typeface="Calibri"/>
              </a:rPr>
              <a:t>Academic team/Teachers</a:t>
            </a:r>
            <a:endParaRPr sz="1400" b="0" i="0" u="none" strike="noStrike" cap="none">
              <a:solidFill>
                <a:srgbClr val="000000"/>
              </a:solidFill>
              <a:latin typeface="Arial"/>
              <a:ea typeface="Arial"/>
              <a:cs typeface="Arial"/>
              <a:sym typeface="Arial"/>
            </a:endParaRPr>
          </a:p>
        </p:txBody>
      </p:sp>
      <p:pic>
        <p:nvPicPr>
          <p:cNvPr id="238" name="Google Shape;238;g303fdcef5af_0_20"/>
          <p:cNvPicPr preferRelativeResize="0"/>
          <p:nvPr/>
        </p:nvPicPr>
        <p:blipFill rotWithShape="1">
          <a:blip r:embed="rId3">
            <a:alphaModFix/>
          </a:blip>
          <a:srcRect/>
          <a:stretch/>
        </p:blipFill>
        <p:spPr>
          <a:xfrm>
            <a:off x="877400" y="1837275"/>
            <a:ext cx="6333300" cy="35410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303fdcef5af_0_79"/>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3 Subjects </a:t>
            </a:r>
            <a:endParaRPr/>
          </a:p>
          <a:p>
            <a:pPr marL="0" lvl="0" indent="0" algn="ctr" rtl="0">
              <a:lnSpc>
                <a:spcPct val="100000"/>
              </a:lnSpc>
              <a:spcBef>
                <a:spcPts val="0"/>
              </a:spcBef>
              <a:spcAft>
                <a:spcPts val="0"/>
              </a:spcAft>
              <a:buSzPts val="1400"/>
              <a:buNone/>
            </a:pPr>
            <a:r>
              <a:rPr lang="en-US" sz="2800"/>
              <a:t>(2 or 4 for selected students)</a:t>
            </a:r>
            <a:endParaRPr sz="2800"/>
          </a:p>
        </p:txBody>
      </p:sp>
      <p:sp>
        <p:nvSpPr>
          <p:cNvPr id="245" name="Google Shape;245;g303fdcef5af_0_79"/>
          <p:cNvSpPr txBox="1">
            <a:spLocks noGrp="1"/>
          </p:cNvSpPr>
          <p:nvPr>
            <p:ph type="body" idx="1"/>
          </p:nvPr>
        </p:nvSpPr>
        <p:spPr>
          <a:xfrm>
            <a:off x="3454275" y="1843900"/>
            <a:ext cx="1961100" cy="624900"/>
          </a:xfrm>
          <a:prstGeom prst="rect">
            <a:avLst/>
          </a:prstGeom>
          <a:noFill/>
          <a:ln w="9525" cap="flat" cmpd="sng">
            <a:solidFill>
              <a:srgbClr val="A64D79"/>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640"/>
              </a:spcBef>
              <a:spcAft>
                <a:spcPts val="0"/>
              </a:spcAft>
              <a:buSzPts val="3200"/>
              <a:buNone/>
            </a:pPr>
            <a:r>
              <a:rPr lang="en-US" b="1"/>
              <a:t>1 subject </a:t>
            </a:r>
            <a:endParaRPr b="1"/>
          </a:p>
        </p:txBody>
      </p:sp>
      <p:cxnSp>
        <p:nvCxnSpPr>
          <p:cNvPr id="246" name="Google Shape;246;g303fdcef5af_0_79"/>
          <p:cNvCxnSpPr/>
          <p:nvPr/>
        </p:nvCxnSpPr>
        <p:spPr>
          <a:xfrm flipH="1">
            <a:off x="2723475" y="2566850"/>
            <a:ext cx="1469700" cy="764100"/>
          </a:xfrm>
          <a:prstGeom prst="straightConnector1">
            <a:avLst/>
          </a:prstGeom>
          <a:noFill/>
          <a:ln w="38100" cap="flat" cmpd="sng">
            <a:solidFill>
              <a:schemeClr val="dk2"/>
            </a:solidFill>
            <a:prstDash val="solid"/>
            <a:round/>
            <a:headEnd type="none" w="sm" len="sm"/>
            <a:tailEnd type="triangle" w="med" len="med"/>
          </a:ln>
        </p:spPr>
      </p:cxnSp>
      <p:cxnSp>
        <p:nvCxnSpPr>
          <p:cNvPr id="247" name="Google Shape;247;g303fdcef5af_0_79"/>
          <p:cNvCxnSpPr/>
          <p:nvPr/>
        </p:nvCxnSpPr>
        <p:spPr>
          <a:xfrm>
            <a:off x="4572000" y="2566850"/>
            <a:ext cx="1463100" cy="862200"/>
          </a:xfrm>
          <a:prstGeom prst="straightConnector1">
            <a:avLst/>
          </a:prstGeom>
          <a:noFill/>
          <a:ln w="38100" cap="flat" cmpd="sng">
            <a:solidFill>
              <a:schemeClr val="dk2"/>
            </a:solidFill>
            <a:prstDash val="solid"/>
            <a:round/>
            <a:headEnd type="none" w="sm" len="sm"/>
            <a:tailEnd type="triangle" w="med" len="med"/>
          </a:ln>
        </p:spPr>
      </p:cxnSp>
      <p:sp>
        <p:nvSpPr>
          <p:cNvPr id="248" name="Google Shape;248;g303fdcef5af_0_79"/>
          <p:cNvSpPr txBox="1">
            <a:spLocks noGrp="1"/>
          </p:cNvSpPr>
          <p:nvPr>
            <p:ph type="body" idx="1"/>
          </p:nvPr>
        </p:nvSpPr>
        <p:spPr>
          <a:xfrm>
            <a:off x="1195250" y="3429050"/>
            <a:ext cx="2609100" cy="860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SzPts val="3200"/>
              <a:buNone/>
            </a:pPr>
            <a:r>
              <a:rPr lang="en-US" b="1"/>
              <a:t>5 teaching hours</a:t>
            </a:r>
            <a:endParaRPr b="1"/>
          </a:p>
        </p:txBody>
      </p:sp>
      <p:sp>
        <p:nvSpPr>
          <p:cNvPr id="249" name="Google Shape;249;g303fdcef5af_0_79"/>
          <p:cNvSpPr txBox="1">
            <a:spLocks noGrp="1"/>
          </p:cNvSpPr>
          <p:nvPr>
            <p:ph type="body" idx="1"/>
          </p:nvPr>
        </p:nvSpPr>
        <p:spPr>
          <a:xfrm>
            <a:off x="5090175" y="3429050"/>
            <a:ext cx="2609100" cy="860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SzPts val="3200"/>
              <a:buNone/>
            </a:pPr>
            <a:r>
              <a:rPr lang="en-US" b="1"/>
              <a:t>at least 5 hours study</a:t>
            </a:r>
            <a:endParaRPr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303fdcef5af_0_95"/>
          <p:cNvSpPr txBox="1"/>
          <p:nvPr/>
        </p:nvSpPr>
        <p:spPr>
          <a:xfrm>
            <a:off x="685800" y="489850"/>
            <a:ext cx="7739700" cy="64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Arial"/>
                <a:ea typeface="Arial"/>
                <a:cs typeface="Arial"/>
                <a:sym typeface="Arial"/>
              </a:rPr>
              <a:t>We closely monitor attendance</a:t>
            </a:r>
            <a:endParaRPr sz="3200" b="1" i="0" u="none" strike="noStrike" cap="none">
              <a:solidFill>
                <a:schemeClr val="dk1"/>
              </a:solidFill>
              <a:latin typeface="Arial"/>
              <a:ea typeface="Arial"/>
              <a:cs typeface="Arial"/>
              <a:sym typeface="Arial"/>
            </a:endParaRPr>
          </a:p>
        </p:txBody>
      </p:sp>
      <p:graphicFrame>
        <p:nvGraphicFramePr>
          <p:cNvPr id="256" name="Google Shape;256;g303fdcef5af_0_95"/>
          <p:cNvGraphicFramePr/>
          <p:nvPr/>
        </p:nvGraphicFramePr>
        <p:xfrm>
          <a:off x="221500" y="1136350"/>
          <a:ext cx="3000000" cy="3000000"/>
        </p:xfrm>
        <a:graphic>
          <a:graphicData uri="http://schemas.openxmlformats.org/drawingml/2006/table">
            <a:tbl>
              <a:tblPr>
                <a:noFill/>
                <a:tableStyleId>{B3C556B9-FF0A-4B2A-AFD7-24F66E909AD9}</a:tableStyleId>
              </a:tblPr>
              <a:tblGrid>
                <a:gridCol w="2138775">
                  <a:extLst>
                    <a:ext uri="{9D8B030D-6E8A-4147-A177-3AD203B41FA5}">
                      <a16:colId xmlns:a16="http://schemas.microsoft.com/office/drawing/2014/main" val="20000"/>
                    </a:ext>
                  </a:extLst>
                </a:gridCol>
                <a:gridCol w="2187400">
                  <a:extLst>
                    <a:ext uri="{9D8B030D-6E8A-4147-A177-3AD203B41FA5}">
                      <a16:colId xmlns:a16="http://schemas.microsoft.com/office/drawing/2014/main" val="20001"/>
                    </a:ext>
                  </a:extLst>
                </a:gridCol>
                <a:gridCol w="2187400">
                  <a:extLst>
                    <a:ext uri="{9D8B030D-6E8A-4147-A177-3AD203B41FA5}">
                      <a16:colId xmlns:a16="http://schemas.microsoft.com/office/drawing/2014/main" val="20002"/>
                    </a:ext>
                  </a:extLst>
                </a:gridCol>
                <a:gridCol w="2187400">
                  <a:extLst>
                    <a:ext uri="{9D8B030D-6E8A-4147-A177-3AD203B41FA5}">
                      <a16:colId xmlns:a16="http://schemas.microsoft.com/office/drawing/2014/main" val="20003"/>
                    </a:ext>
                  </a:extLst>
                </a:gridCol>
              </a:tblGrid>
              <a:tr h="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Attendance during a school year </a:t>
                      </a:r>
                      <a:endParaRPr sz="24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Equals Days Absent </a:t>
                      </a:r>
                      <a:endParaRPr sz="24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Which is approximately weeks absent</a:t>
                      </a:r>
                      <a:endParaRPr sz="24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Approximately this number of hours of lost learning </a:t>
                      </a:r>
                      <a:endParaRPr sz="2400" u="none" strike="noStrike" cap="none"/>
                    </a:p>
                  </a:txBody>
                  <a:tcPr marL="63500" marR="63500" marT="63500" marB="63500"/>
                </a:tc>
                <a:extLst>
                  <a:ext uri="{0D108BD9-81ED-4DB2-BD59-A6C34878D82A}">
                    <a16:rowId xmlns:a16="http://schemas.microsoft.com/office/drawing/2014/main" val="10000"/>
                  </a:ext>
                </a:extLst>
              </a:tr>
              <a:tr h="0">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solidFill>
                            <a:srgbClr val="93C47D"/>
                          </a:solidFill>
                        </a:rPr>
                        <a:t>95% attendance</a:t>
                      </a:r>
                      <a:endParaRPr sz="2400" b="1" u="none" strike="noStrike" cap="none">
                        <a:solidFill>
                          <a:srgbClr val="93C47D"/>
                        </a:solidFill>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solidFill>
                            <a:srgbClr val="93C47D"/>
                          </a:solidFill>
                        </a:rPr>
                        <a:t>9 days</a:t>
                      </a:r>
                      <a:endParaRPr sz="2400" b="1" u="none" strike="noStrike" cap="none">
                        <a:solidFill>
                          <a:srgbClr val="93C47D"/>
                        </a:solidFill>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solidFill>
                            <a:srgbClr val="93C47D"/>
                          </a:solidFill>
                        </a:rPr>
                        <a:t>2 weeks</a:t>
                      </a:r>
                      <a:endParaRPr sz="2400" b="1" u="none" strike="noStrike" cap="none">
                        <a:solidFill>
                          <a:srgbClr val="93C47D"/>
                        </a:solidFill>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solidFill>
                            <a:srgbClr val="93C47D"/>
                          </a:solidFill>
                        </a:rPr>
                        <a:t>50 hours</a:t>
                      </a:r>
                      <a:endParaRPr sz="2400" b="1" u="none" strike="noStrike" cap="none">
                        <a:solidFill>
                          <a:srgbClr val="93C47D"/>
                        </a:solidFill>
                      </a:endParaRPr>
                    </a:p>
                  </a:txBody>
                  <a:tcPr marL="63500" marR="63500" marT="63500" marB="63500"/>
                </a:tc>
                <a:extLst>
                  <a:ext uri="{0D108BD9-81ED-4DB2-BD59-A6C34878D82A}">
                    <a16:rowId xmlns:a16="http://schemas.microsoft.com/office/drawing/2014/main" val="10001"/>
                  </a:ext>
                </a:extLst>
              </a:tr>
              <a:tr h="0">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solidFill>
                            <a:srgbClr val="F6B26B"/>
                          </a:solidFill>
                        </a:rPr>
                        <a:t>90% attendance</a:t>
                      </a:r>
                      <a:endParaRPr sz="2400" b="1" u="none" strike="noStrike" cap="none">
                        <a:solidFill>
                          <a:srgbClr val="F6B26B"/>
                        </a:solidFill>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solidFill>
                            <a:srgbClr val="F6B26B"/>
                          </a:solidFill>
                        </a:rPr>
                        <a:t>19 days</a:t>
                      </a:r>
                      <a:endParaRPr sz="2400" b="1" u="none" strike="noStrike" cap="none">
                        <a:solidFill>
                          <a:srgbClr val="F6B26B"/>
                        </a:solidFill>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solidFill>
                            <a:srgbClr val="F6B26B"/>
                          </a:solidFill>
                        </a:rPr>
                        <a:t>4 weeks</a:t>
                      </a:r>
                      <a:endParaRPr sz="2400" b="1" u="none" strike="noStrike" cap="none">
                        <a:solidFill>
                          <a:srgbClr val="F6B26B"/>
                        </a:solidFill>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solidFill>
                            <a:srgbClr val="F6B26B"/>
                          </a:solidFill>
                        </a:rPr>
                        <a:t>100 hours</a:t>
                      </a:r>
                      <a:endParaRPr sz="2400" b="1" u="none" strike="noStrike" cap="none">
                        <a:solidFill>
                          <a:srgbClr val="F6B26B"/>
                        </a:solidFill>
                      </a:endParaRPr>
                    </a:p>
                  </a:txBody>
                  <a:tcPr marL="63500" marR="63500" marT="63500" marB="63500"/>
                </a:tc>
                <a:extLst>
                  <a:ext uri="{0D108BD9-81ED-4DB2-BD59-A6C34878D82A}">
                    <a16:rowId xmlns:a16="http://schemas.microsoft.com/office/drawing/2014/main" val="10002"/>
                  </a:ext>
                </a:extLst>
              </a:tr>
              <a:tr h="0">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solidFill>
                            <a:srgbClr val="FF0000"/>
                          </a:solidFill>
                        </a:rPr>
                        <a:t>85% attendance</a:t>
                      </a:r>
                      <a:endParaRPr sz="2400" b="1" u="none" strike="noStrike" cap="none">
                        <a:solidFill>
                          <a:srgbClr val="FF0000"/>
                        </a:solidFill>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solidFill>
                            <a:srgbClr val="FF0000"/>
                          </a:solidFill>
                        </a:rPr>
                        <a:t>29 days</a:t>
                      </a:r>
                      <a:endParaRPr sz="2400" b="1" u="none" strike="noStrike" cap="none">
                        <a:solidFill>
                          <a:srgbClr val="FF0000"/>
                        </a:solidFill>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solidFill>
                            <a:srgbClr val="FF0000"/>
                          </a:solidFill>
                        </a:rPr>
                        <a:t>6 weeks</a:t>
                      </a:r>
                      <a:endParaRPr sz="2400" b="1" u="none" strike="noStrike" cap="none">
                        <a:solidFill>
                          <a:srgbClr val="FF0000"/>
                        </a:solidFill>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solidFill>
                            <a:srgbClr val="FF0000"/>
                          </a:solidFill>
                        </a:rPr>
                        <a:t>200 hours</a:t>
                      </a:r>
                      <a:endParaRPr sz="2400" b="1" u="none" strike="noStrike" cap="none">
                        <a:solidFill>
                          <a:srgbClr val="FF0000"/>
                        </a:solidFill>
                      </a:endParaRPr>
                    </a:p>
                  </a:txBody>
                  <a:tcPr marL="63500" marR="63500" marT="63500" marB="63500"/>
                </a:tc>
                <a:extLst>
                  <a:ext uri="{0D108BD9-81ED-4DB2-BD59-A6C34878D82A}">
                    <a16:rowId xmlns:a16="http://schemas.microsoft.com/office/drawing/2014/main" val="10003"/>
                  </a:ext>
                </a:extLst>
              </a:tr>
            </a:tbl>
          </a:graphicData>
        </a:graphic>
      </p:graphicFrame>
      <p:pic>
        <p:nvPicPr>
          <p:cNvPr id="257" name="Google Shape;257;g303fdcef5af_0_9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34350" y="5786425"/>
            <a:ext cx="2109650" cy="1071575"/>
          </a:xfrm>
          <a:prstGeom prst="rect">
            <a:avLst/>
          </a:prstGeom>
          <a:noFill/>
          <a:ln>
            <a:noFill/>
          </a:ln>
        </p:spPr>
      </p:pic>
      <p:sp>
        <p:nvSpPr>
          <p:cNvPr id="258" name="Google Shape;258;g303fdcef5af_0_95"/>
          <p:cNvSpPr txBox="1"/>
          <p:nvPr/>
        </p:nvSpPr>
        <p:spPr>
          <a:xfrm>
            <a:off x="352700" y="5388450"/>
            <a:ext cx="6564000" cy="1385400"/>
          </a:xfrm>
          <a:prstGeom prst="rect">
            <a:avLst/>
          </a:prstGeom>
          <a:solidFill>
            <a:srgbClr val="FFFF00"/>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The higher a pupil’s attendance, the more they are likely to learn, and the better they are likely to perform in exams.</a:t>
            </a:r>
            <a:endParaRPr sz="2600" b="0" i="0" u="none" strike="noStrike" cap="none">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2"/>
          <p:cNvSpPr txBox="1">
            <a:spLocks noGrp="1"/>
          </p:cNvSpPr>
          <p:nvPr>
            <p:ph type="ctrTitle"/>
          </p:nvPr>
        </p:nvSpPr>
        <p:spPr>
          <a:xfrm>
            <a:off x="685800" y="620712"/>
            <a:ext cx="7772400" cy="172878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1" i="0" u="none">
                <a:solidFill>
                  <a:srgbClr val="00B050"/>
                </a:solidFill>
              </a:rPr>
              <a:t>Attendance </a:t>
            </a:r>
            <a:endParaRPr b="1">
              <a:solidFill>
                <a:srgbClr val="00B050"/>
              </a:solidFill>
            </a:endParaRPr>
          </a:p>
        </p:txBody>
      </p:sp>
      <p:sp>
        <p:nvSpPr>
          <p:cNvPr id="264" name="Google Shape;264;p32"/>
          <p:cNvSpPr txBox="1">
            <a:spLocks noGrp="1"/>
          </p:cNvSpPr>
          <p:nvPr>
            <p:ph type="subTitle" idx="1"/>
          </p:nvPr>
        </p:nvSpPr>
        <p:spPr>
          <a:xfrm>
            <a:off x="841575" y="2636825"/>
            <a:ext cx="7616700" cy="2305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Parents call 6</a:t>
            </a:r>
            <a:r>
              <a:rPr lang="en-US" sz="3200" b="0" i="0" u="none" baseline="30000">
                <a:solidFill>
                  <a:schemeClr val="dk1"/>
                </a:solidFill>
                <a:latin typeface="Arial"/>
                <a:ea typeface="Arial"/>
                <a:cs typeface="Arial"/>
                <a:sym typeface="Arial"/>
              </a:rPr>
              <a:t>th</a:t>
            </a:r>
            <a:r>
              <a:rPr lang="en-US" sz="3200" b="0" i="0" u="none">
                <a:solidFill>
                  <a:schemeClr val="dk1"/>
                </a:solidFill>
                <a:latin typeface="Arial"/>
                <a:ea typeface="Arial"/>
                <a:cs typeface="Arial"/>
                <a:sym typeface="Arial"/>
              </a:rPr>
              <a:t> Form Admin Team by 8.30am : 0208 714 5050</a:t>
            </a:r>
            <a:endParaRPr sz="3200" b="0" i="0" u="none">
              <a:solidFill>
                <a:schemeClr val="dk1"/>
              </a:solidFill>
              <a:latin typeface="Arial"/>
              <a:ea typeface="Arial"/>
              <a:cs typeface="Arial"/>
              <a:sym typeface="Arial"/>
            </a:endParaRPr>
          </a:p>
          <a:p>
            <a:pPr marL="0" lvl="0" indent="0" algn="ctr" rtl="0">
              <a:lnSpc>
                <a:spcPct val="100000"/>
              </a:lnSpc>
              <a:spcBef>
                <a:spcPts val="0"/>
              </a:spcBef>
              <a:spcAft>
                <a:spcPts val="0"/>
              </a:spcAft>
              <a:buClr>
                <a:schemeClr val="dk1"/>
              </a:buClr>
              <a:buSzPts val="3200"/>
              <a:buFont typeface="Arial"/>
              <a:buNone/>
            </a:pPr>
            <a:r>
              <a:rPr lang="en-US" u="sng">
                <a:solidFill>
                  <a:schemeClr val="hlink"/>
                </a:solidFill>
                <a:hlinkClick r:id="rId3"/>
              </a:rPr>
              <a:t>sixthformadmin@holycross.kingston.sch.uk</a:t>
            </a:r>
            <a:endParaRPr/>
          </a:p>
          <a:p>
            <a:pPr marL="0" lvl="0" indent="0" algn="ctr"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a:p>
            <a:pPr marL="0" lvl="0" indent="0" algn="ctr" rtl="0">
              <a:lnSpc>
                <a:spcPct val="100000"/>
              </a:lnSpc>
              <a:spcBef>
                <a:spcPts val="64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All appointments outside of school day:  Fri pm </a:t>
            </a:r>
            <a:endParaRPr/>
          </a:p>
          <a:p>
            <a:pPr marL="0" lvl="0" indent="0" algn="ctr"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pic>
        <p:nvPicPr>
          <p:cNvPr id="265" name="Google Shape;265;p32" descr="Image result for phon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50825" y="260350"/>
            <a:ext cx="2625725" cy="23018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graphicFrame>
        <p:nvGraphicFramePr>
          <p:cNvPr id="271" name="Google Shape;271;g303fdcef5af_0_45"/>
          <p:cNvGraphicFramePr/>
          <p:nvPr/>
        </p:nvGraphicFramePr>
        <p:xfrm>
          <a:off x="325500" y="150225"/>
          <a:ext cx="3000000" cy="3000000"/>
        </p:xfrm>
        <a:graphic>
          <a:graphicData uri="http://schemas.openxmlformats.org/drawingml/2006/table">
            <a:tbl>
              <a:tblPr>
                <a:noFill/>
                <a:tableStyleId>{C4302F18-3828-44D5-8D35-9F9346D2123E}</a:tableStyleId>
              </a:tblPr>
              <a:tblGrid>
                <a:gridCol w="1377300">
                  <a:extLst>
                    <a:ext uri="{9D8B030D-6E8A-4147-A177-3AD203B41FA5}">
                      <a16:colId xmlns:a16="http://schemas.microsoft.com/office/drawing/2014/main" val="20000"/>
                    </a:ext>
                  </a:extLst>
                </a:gridCol>
                <a:gridCol w="1475175">
                  <a:extLst>
                    <a:ext uri="{9D8B030D-6E8A-4147-A177-3AD203B41FA5}">
                      <a16:colId xmlns:a16="http://schemas.microsoft.com/office/drawing/2014/main" val="20001"/>
                    </a:ext>
                  </a:extLst>
                </a:gridCol>
                <a:gridCol w="1945500">
                  <a:extLst>
                    <a:ext uri="{9D8B030D-6E8A-4147-A177-3AD203B41FA5}">
                      <a16:colId xmlns:a16="http://schemas.microsoft.com/office/drawing/2014/main" val="20002"/>
                    </a:ext>
                  </a:extLst>
                </a:gridCol>
                <a:gridCol w="1612375">
                  <a:extLst>
                    <a:ext uri="{9D8B030D-6E8A-4147-A177-3AD203B41FA5}">
                      <a16:colId xmlns:a16="http://schemas.microsoft.com/office/drawing/2014/main" val="20003"/>
                    </a:ext>
                  </a:extLst>
                </a:gridCol>
                <a:gridCol w="2239400">
                  <a:extLst>
                    <a:ext uri="{9D8B030D-6E8A-4147-A177-3AD203B41FA5}">
                      <a16:colId xmlns:a16="http://schemas.microsoft.com/office/drawing/2014/main" val="20004"/>
                    </a:ext>
                  </a:extLst>
                </a:gridCol>
              </a:tblGrid>
              <a:tr h="770600">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solidFill>
                            <a:srgbClr val="00B050"/>
                          </a:solidFill>
                        </a:rPr>
                        <a:t>Monday</a:t>
                      </a:r>
                      <a:endParaRPr sz="2400" b="1" u="none" strike="noStrike" cap="none">
                        <a:solidFill>
                          <a:srgbClr val="00B050"/>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solidFill>
                            <a:srgbClr val="00B050"/>
                          </a:solidFill>
                        </a:rPr>
                        <a:t>Tuesday</a:t>
                      </a:r>
                      <a:endParaRPr sz="2400" b="1" u="none" strike="noStrike" cap="none">
                        <a:solidFill>
                          <a:srgbClr val="00B050"/>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solidFill>
                            <a:srgbClr val="00B050"/>
                          </a:solidFill>
                        </a:rPr>
                        <a:t>Wednesday</a:t>
                      </a:r>
                      <a:endParaRPr sz="2400" b="1" u="none" strike="noStrike" cap="none">
                        <a:solidFill>
                          <a:srgbClr val="00B050"/>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solidFill>
                            <a:srgbClr val="00B050"/>
                          </a:solidFill>
                        </a:rPr>
                        <a:t>Thursday</a:t>
                      </a:r>
                      <a:endParaRPr sz="2400" b="1" u="none" strike="noStrike" cap="none">
                        <a:solidFill>
                          <a:srgbClr val="00B050"/>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solidFill>
                            <a:srgbClr val="00B050"/>
                          </a:solidFill>
                        </a:rPr>
                        <a:t>Friday</a:t>
                      </a:r>
                      <a:endParaRPr sz="2400" b="1" u="none" strike="noStrike" cap="none">
                        <a:solidFill>
                          <a:srgbClr val="00B050"/>
                        </a:solidFill>
                      </a:endParaRPr>
                    </a:p>
                  </a:txBody>
                  <a:tcPr marL="91425" marR="91425" marT="91425" marB="91425"/>
                </a:tc>
                <a:extLst>
                  <a:ext uri="{0D108BD9-81ED-4DB2-BD59-A6C34878D82A}">
                    <a16:rowId xmlns:a16="http://schemas.microsoft.com/office/drawing/2014/main" val="10000"/>
                  </a:ext>
                </a:extLst>
              </a:tr>
              <a:tr h="655300">
                <a:tc gridSpan="5">
                  <a:txBody>
                    <a:bodyPr/>
                    <a:lstStyle/>
                    <a:p>
                      <a:pPr marL="0" marR="0" lvl="0" indent="0" algn="ctr" rtl="0">
                        <a:lnSpc>
                          <a:spcPct val="100000"/>
                        </a:lnSpc>
                        <a:spcBef>
                          <a:spcPts val="0"/>
                        </a:spcBef>
                        <a:spcAft>
                          <a:spcPts val="0"/>
                        </a:spcAft>
                        <a:buClr>
                          <a:srgbClr val="000000"/>
                        </a:buClr>
                        <a:buSzPts val="2600"/>
                        <a:buFont typeface="Arial"/>
                        <a:buNone/>
                      </a:pPr>
                      <a:r>
                        <a:rPr lang="en-US" sz="2600" u="none" strike="noStrike" cap="none"/>
                        <a:t>In tutor rooms at 8.35</a:t>
                      </a:r>
                      <a:endParaRPr sz="2600" u="none" strike="noStrike" cap="none"/>
                    </a:p>
                    <a:p>
                      <a:pPr marL="0" marR="0" lvl="0" indent="0" algn="ctr" rtl="0">
                        <a:lnSpc>
                          <a:spcPct val="100000"/>
                        </a:lnSpc>
                        <a:spcBef>
                          <a:spcPts val="0"/>
                        </a:spcBef>
                        <a:spcAft>
                          <a:spcPts val="0"/>
                        </a:spcAft>
                        <a:buClr>
                          <a:srgbClr val="000000"/>
                        </a:buClr>
                        <a:buSzPts val="2600"/>
                        <a:buFont typeface="Arial"/>
                        <a:buNone/>
                      </a:pPr>
                      <a:r>
                        <a:rPr lang="en-US" sz="2600" b="1" u="none" strike="noStrike" cap="none"/>
                        <a:t>Registration</a:t>
                      </a:r>
                      <a:r>
                        <a:rPr lang="en-US" sz="2600" u="none" strike="noStrike" cap="none"/>
                        <a:t>: 8:40-9:00</a:t>
                      </a:r>
                      <a:endParaRPr sz="2600" u="none" strike="noStrike" cap="none"/>
                    </a:p>
                  </a:txBody>
                  <a:tcPr marL="91425" marR="91425" marT="91425" marB="91425"/>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55300">
                <a:tc gridSpan="5">
                  <a:txBody>
                    <a:bodyPr/>
                    <a:lstStyle/>
                    <a:p>
                      <a:pPr marL="0" marR="0" lvl="0" indent="0" algn="l" rtl="0">
                        <a:lnSpc>
                          <a:spcPct val="100000"/>
                        </a:lnSpc>
                        <a:spcBef>
                          <a:spcPts val="0"/>
                        </a:spcBef>
                        <a:spcAft>
                          <a:spcPts val="0"/>
                        </a:spcAft>
                        <a:buClr>
                          <a:srgbClr val="000000"/>
                        </a:buClr>
                        <a:buSzPts val="2600"/>
                        <a:buFont typeface="Arial"/>
                        <a:buNone/>
                      </a:pPr>
                      <a:r>
                        <a:rPr lang="en-US" sz="2600" b="1" u="none" strike="noStrike" cap="none"/>
                        <a:t>Period 1-2</a:t>
                      </a:r>
                      <a:r>
                        <a:rPr lang="en-US" sz="2600" u="none" strike="noStrike" cap="none"/>
                        <a:t>: 9 -10:50 (HX)</a:t>
                      </a:r>
                      <a:endParaRPr sz="2600" u="none" strike="noStrike" cap="none"/>
                    </a:p>
                    <a:p>
                      <a:pPr marL="0" marR="0" lvl="0" indent="0" algn="l" rtl="0">
                        <a:lnSpc>
                          <a:spcPct val="100000"/>
                        </a:lnSpc>
                        <a:spcBef>
                          <a:spcPts val="0"/>
                        </a:spcBef>
                        <a:spcAft>
                          <a:spcPts val="0"/>
                        </a:spcAft>
                        <a:buClr>
                          <a:srgbClr val="000000"/>
                        </a:buClr>
                        <a:buSzPts val="2600"/>
                        <a:buFont typeface="Arial"/>
                        <a:buNone/>
                      </a:pPr>
                      <a:r>
                        <a:rPr lang="en-US" sz="2600" u="none" strike="noStrike" cap="none"/>
                        <a:t>                   9 - 10:30 (RC)</a:t>
                      </a:r>
                      <a:endParaRPr sz="2600" u="none" strike="noStrike" cap="none"/>
                    </a:p>
                  </a:txBody>
                  <a:tcPr marL="91425" marR="91425" marT="91425" marB="91425"/>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655300">
                <a:tc gridSpan="4">
                  <a:txBody>
                    <a:bodyPr/>
                    <a:lstStyle/>
                    <a:p>
                      <a:pPr marL="0" marR="0" lvl="0" indent="0" algn="l" rtl="0">
                        <a:lnSpc>
                          <a:spcPct val="100000"/>
                        </a:lnSpc>
                        <a:spcBef>
                          <a:spcPts val="0"/>
                        </a:spcBef>
                        <a:spcAft>
                          <a:spcPts val="0"/>
                        </a:spcAft>
                        <a:buClr>
                          <a:srgbClr val="000000"/>
                        </a:buClr>
                        <a:buSzPts val="2600"/>
                        <a:buFont typeface="Arial"/>
                        <a:buNone/>
                      </a:pPr>
                      <a:r>
                        <a:rPr lang="en-US" sz="2600" b="1" u="none" strike="noStrike" cap="none"/>
                        <a:t>Period 3-4</a:t>
                      </a:r>
                      <a:r>
                        <a:rPr lang="en-US" sz="2600" u="none" strike="noStrike" cap="none"/>
                        <a:t>: 11:25 - 13:10 (HX)</a:t>
                      </a:r>
                      <a:endParaRPr sz="2600" u="none" strike="noStrike" cap="none"/>
                    </a:p>
                    <a:p>
                      <a:pPr marL="0" marR="0" lvl="0" indent="0" algn="l" rtl="0">
                        <a:lnSpc>
                          <a:spcPct val="100000"/>
                        </a:lnSpc>
                        <a:spcBef>
                          <a:spcPts val="0"/>
                        </a:spcBef>
                        <a:spcAft>
                          <a:spcPts val="0"/>
                        </a:spcAft>
                        <a:buClr>
                          <a:srgbClr val="000000"/>
                        </a:buClr>
                        <a:buSzPts val="2600"/>
                        <a:buFont typeface="Arial"/>
                        <a:buNone/>
                      </a:pPr>
                      <a:r>
                        <a:rPr lang="en-US" sz="2600" u="none" strike="noStrike" cap="none"/>
                        <a:t>                    11:25 - 13:05 (RC)</a:t>
                      </a:r>
                      <a:endParaRPr sz="2600" u="none" strike="noStrike" cap="none"/>
                    </a:p>
                  </a:txBody>
                  <a:tcPr marL="91425" marR="91425" marT="91425" marB="91425"/>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11:25-12:25 (HX)</a:t>
                      </a:r>
                      <a:endParaRPr sz="2400" u="none" strike="noStrike" cap="none"/>
                    </a:p>
                    <a:p>
                      <a:pPr marL="0" marR="0" lvl="0" indent="0" algn="l" rtl="0">
                        <a:lnSpc>
                          <a:spcPct val="100000"/>
                        </a:lnSpc>
                        <a:spcBef>
                          <a:spcPts val="0"/>
                        </a:spcBef>
                        <a:spcAft>
                          <a:spcPts val="0"/>
                        </a:spcAft>
                        <a:buClr>
                          <a:srgbClr val="000000"/>
                        </a:buClr>
                        <a:buSzPts val="2400"/>
                        <a:buFont typeface="Arial"/>
                        <a:buNone/>
                      </a:pPr>
                      <a:r>
                        <a:rPr lang="en-US" sz="2400" u="none" strike="noStrike" cap="none"/>
                        <a:t>11:25 - 13:05 (RC)</a:t>
                      </a:r>
                      <a:endParaRPr sz="2400" u="none" strike="noStrike" cap="none"/>
                    </a:p>
                  </a:txBody>
                  <a:tcPr marL="91425" marR="91425" marT="91425" marB="91425"/>
                </a:tc>
                <a:extLst>
                  <a:ext uri="{0D108BD9-81ED-4DB2-BD59-A6C34878D82A}">
                    <a16:rowId xmlns:a16="http://schemas.microsoft.com/office/drawing/2014/main" val="10003"/>
                  </a:ext>
                </a:extLst>
              </a:tr>
              <a:tr h="655300">
                <a:tc gridSpan="4">
                  <a:txBody>
                    <a:bodyPr/>
                    <a:lstStyle/>
                    <a:p>
                      <a:pPr marL="0" marR="0" lvl="0" indent="0" algn="l" rtl="0">
                        <a:lnSpc>
                          <a:spcPct val="100000"/>
                        </a:lnSpc>
                        <a:spcBef>
                          <a:spcPts val="0"/>
                        </a:spcBef>
                        <a:spcAft>
                          <a:spcPts val="0"/>
                        </a:spcAft>
                        <a:buClr>
                          <a:srgbClr val="000000"/>
                        </a:buClr>
                        <a:buSzPts val="2600"/>
                        <a:buFont typeface="Arial"/>
                        <a:buNone/>
                      </a:pPr>
                      <a:r>
                        <a:rPr lang="en-US" sz="2600" b="1" u="none" strike="noStrike" cap="none"/>
                        <a:t>Period 5</a:t>
                      </a:r>
                      <a:r>
                        <a:rPr lang="en-US" sz="2600" u="none" strike="noStrike" cap="none"/>
                        <a:t>: 14:15 - 15:25 (HX)</a:t>
                      </a:r>
                      <a:endParaRPr sz="2600" u="none" strike="noStrike" cap="none"/>
                    </a:p>
                    <a:p>
                      <a:pPr marL="0" marR="0" lvl="0" indent="0" algn="l" rtl="0">
                        <a:lnSpc>
                          <a:spcPct val="100000"/>
                        </a:lnSpc>
                        <a:spcBef>
                          <a:spcPts val="0"/>
                        </a:spcBef>
                        <a:spcAft>
                          <a:spcPts val="0"/>
                        </a:spcAft>
                        <a:buClr>
                          <a:srgbClr val="000000"/>
                        </a:buClr>
                        <a:buSzPts val="2600"/>
                        <a:buFont typeface="Arial"/>
                        <a:buNone/>
                      </a:pPr>
                      <a:r>
                        <a:rPr lang="en-US" sz="2600" u="none" strike="noStrike" cap="none"/>
                        <a:t>                13:45 - 15:25 (RC)</a:t>
                      </a:r>
                      <a:endParaRPr sz="2600" u="none" strike="noStrike" cap="none"/>
                    </a:p>
                  </a:txBody>
                  <a:tcPr marL="91425" marR="91425" marT="91425" marB="91425"/>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2600"/>
                        <a:buFont typeface="Arial"/>
                        <a:buNone/>
                      </a:pPr>
                      <a:endParaRPr sz="2600" u="none" strike="noStrike" cap="none"/>
                    </a:p>
                  </a:txBody>
                  <a:tcPr marL="91425" marR="91425" marT="91425" marB="91425">
                    <a:solidFill>
                      <a:schemeClr val="lt2"/>
                    </a:solidFill>
                  </a:tcPr>
                </a:tc>
                <a:extLst>
                  <a:ext uri="{0D108BD9-81ED-4DB2-BD59-A6C34878D82A}">
                    <a16:rowId xmlns:a16="http://schemas.microsoft.com/office/drawing/2014/main" val="10004"/>
                  </a:ext>
                </a:extLst>
              </a:tr>
              <a:tr h="655300">
                <a:tc>
                  <a:txBody>
                    <a:bodyPr/>
                    <a:lstStyle/>
                    <a:p>
                      <a:pPr marL="0" marR="0" lvl="0" indent="0" algn="l" rtl="0">
                        <a:lnSpc>
                          <a:spcPct val="100000"/>
                        </a:lnSpc>
                        <a:spcBef>
                          <a:spcPts val="0"/>
                        </a:spcBef>
                        <a:spcAft>
                          <a:spcPts val="0"/>
                        </a:spcAft>
                        <a:buClr>
                          <a:srgbClr val="000000"/>
                        </a:buClr>
                        <a:buSzPts val="2600"/>
                        <a:buFont typeface="Arial"/>
                        <a:buNone/>
                      </a:pPr>
                      <a:endParaRPr sz="26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2600"/>
                        <a:buFont typeface="Arial"/>
                        <a:buNone/>
                      </a:pPr>
                      <a:endParaRPr sz="26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2600"/>
                        <a:buFont typeface="Arial"/>
                        <a:buNone/>
                      </a:pPr>
                      <a:endParaRPr sz="26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2600"/>
                        <a:buFont typeface="Arial"/>
                        <a:buNone/>
                      </a:pPr>
                      <a:endParaRPr sz="26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2600"/>
                        <a:buFont typeface="Arial"/>
                        <a:buNone/>
                      </a:pPr>
                      <a:endParaRPr sz="2600" u="none" strike="noStrike" cap="none"/>
                    </a:p>
                  </a:txBody>
                  <a:tcPr marL="91425" marR="91425" marT="91425" marB="91425"/>
                </a:tc>
                <a:extLst>
                  <a:ext uri="{0D108BD9-81ED-4DB2-BD59-A6C34878D82A}">
                    <a16:rowId xmlns:a16="http://schemas.microsoft.com/office/drawing/2014/main" val="10005"/>
                  </a:ext>
                </a:extLst>
              </a:tr>
            </a:tbl>
          </a:graphicData>
        </a:graphic>
      </p:graphicFrame>
      <p:sp>
        <p:nvSpPr>
          <p:cNvPr id="272" name="Google Shape;272;g303fdcef5af_0_45"/>
          <p:cNvSpPr/>
          <p:nvPr/>
        </p:nvSpPr>
        <p:spPr>
          <a:xfrm>
            <a:off x="6735850" y="4517350"/>
            <a:ext cx="2273100" cy="1038600"/>
          </a:xfrm>
          <a:prstGeom prst="rect">
            <a:avLst/>
          </a:prstGeom>
          <a:solidFill>
            <a:srgbClr val="FFFF00"/>
          </a:solidFill>
          <a:ln w="1524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600" b="0" i="0" u="none" strike="noStrike" cap="none">
                <a:solidFill>
                  <a:srgbClr val="000000"/>
                </a:solidFill>
                <a:latin typeface="Arial"/>
                <a:ea typeface="Arial"/>
                <a:cs typeface="Arial"/>
                <a:sym typeface="Arial"/>
              </a:rPr>
              <a:t>Off school</a:t>
            </a:r>
            <a:endParaRPr sz="2600" b="0" i="0" u="none" strike="noStrike" cap="none">
              <a:solidFill>
                <a:srgbClr val="000000"/>
              </a:solidFill>
              <a:latin typeface="Arial"/>
              <a:ea typeface="Arial"/>
              <a:cs typeface="Arial"/>
              <a:sym typeface="Arial"/>
            </a:endParaRPr>
          </a:p>
        </p:txBody>
      </p:sp>
      <p:sp>
        <p:nvSpPr>
          <p:cNvPr id="273" name="Google Shape;273;g303fdcef5af_0_45"/>
          <p:cNvSpPr/>
          <p:nvPr/>
        </p:nvSpPr>
        <p:spPr>
          <a:xfrm>
            <a:off x="3086950" y="4517350"/>
            <a:ext cx="2273100" cy="1038600"/>
          </a:xfrm>
          <a:prstGeom prst="rect">
            <a:avLst/>
          </a:prstGeom>
          <a:solidFill>
            <a:srgbClr val="FF9900"/>
          </a:solidFill>
          <a:ln w="152400"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600" b="0" i="0" u="none" strike="noStrike" cap="none">
                <a:solidFill>
                  <a:srgbClr val="000000"/>
                </a:solidFill>
                <a:latin typeface="Arial"/>
                <a:ea typeface="Arial"/>
                <a:cs typeface="Arial"/>
                <a:sym typeface="Arial"/>
              </a:rPr>
              <a:t>Enrichment activities</a:t>
            </a:r>
            <a:endParaRPr sz="2600" b="0" i="0" u="none" strike="noStrike" cap="none">
              <a:solidFill>
                <a:srgbClr val="000000"/>
              </a:solidFill>
              <a:latin typeface="Arial"/>
              <a:ea typeface="Arial"/>
              <a:cs typeface="Arial"/>
              <a:sym typeface="Arial"/>
            </a:endParaRPr>
          </a:p>
        </p:txBody>
      </p:sp>
      <p:sp>
        <p:nvSpPr>
          <p:cNvPr id="274" name="Google Shape;274;g303fdcef5af_0_45"/>
          <p:cNvSpPr/>
          <p:nvPr/>
        </p:nvSpPr>
        <p:spPr>
          <a:xfrm>
            <a:off x="325500" y="4517350"/>
            <a:ext cx="2574600" cy="1038600"/>
          </a:xfrm>
          <a:prstGeom prst="rect">
            <a:avLst/>
          </a:prstGeom>
          <a:solidFill>
            <a:srgbClr val="00FF00"/>
          </a:solidFill>
          <a:ln w="15240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500" b="0" i="0" u="none" strike="noStrike" cap="none">
                <a:solidFill>
                  <a:srgbClr val="000000"/>
                </a:solidFill>
                <a:latin typeface="Arial"/>
                <a:ea typeface="Arial"/>
                <a:cs typeface="Arial"/>
                <a:sym typeface="Arial"/>
              </a:rPr>
              <a:t>P5 Study at home (optional)</a:t>
            </a:r>
            <a:endParaRPr sz="2500" b="0" i="0" u="none" strike="noStrike" cap="none">
              <a:solidFill>
                <a:srgbClr val="000000"/>
              </a:solidFill>
              <a:latin typeface="Arial"/>
              <a:ea typeface="Arial"/>
              <a:cs typeface="Arial"/>
              <a:sym typeface="Arial"/>
            </a:endParaRPr>
          </a:p>
        </p:txBody>
      </p:sp>
      <p:sp>
        <p:nvSpPr>
          <p:cNvPr id="275" name="Google Shape;275;g303fdcef5af_0_45"/>
          <p:cNvSpPr/>
          <p:nvPr/>
        </p:nvSpPr>
        <p:spPr>
          <a:xfrm>
            <a:off x="5360050" y="4517350"/>
            <a:ext cx="1375800" cy="1038600"/>
          </a:xfrm>
          <a:prstGeom prst="rect">
            <a:avLst/>
          </a:prstGeom>
          <a:solidFill>
            <a:srgbClr val="00FF00"/>
          </a:solidFill>
          <a:ln w="15240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Only if ATL is expected</a:t>
            </a:r>
            <a:endParaRPr sz="1900" b="0" i="0" u="none" strike="noStrike" cap="none">
              <a:solidFill>
                <a:srgbClr val="000000"/>
              </a:solidFill>
              <a:latin typeface="Arial"/>
              <a:ea typeface="Arial"/>
              <a:cs typeface="Arial"/>
              <a:sym typeface="Arial"/>
            </a:endParaRPr>
          </a:p>
        </p:txBody>
      </p:sp>
      <p:sp>
        <p:nvSpPr>
          <p:cNvPr id="276" name="Google Shape;276;g303fdcef5af_0_45"/>
          <p:cNvSpPr/>
          <p:nvPr/>
        </p:nvSpPr>
        <p:spPr>
          <a:xfrm>
            <a:off x="308625" y="5727800"/>
            <a:ext cx="8683500" cy="875400"/>
          </a:xfrm>
          <a:prstGeom prst="rect">
            <a:avLst/>
          </a:prstGeom>
          <a:solidFill>
            <a:srgbClr val="FF00FF"/>
          </a:solidFill>
          <a:ln w="152400" cap="flat" cmpd="sng">
            <a:solidFill>
              <a:srgbClr val="C27BA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600" b="0" i="0" u="none" strike="noStrike" cap="none">
                <a:solidFill>
                  <a:srgbClr val="000000"/>
                </a:solidFill>
                <a:latin typeface="Arial"/>
                <a:ea typeface="Arial"/>
                <a:cs typeface="Arial"/>
                <a:sym typeface="Arial"/>
              </a:rPr>
              <a:t>Detentions: 15 minutes same day, 1 hour long with one day notice</a:t>
            </a:r>
            <a:endParaRPr sz="2600" b="0" i="0" u="none" strike="noStrike" cap="none">
              <a:solidFill>
                <a:srgbClr val="000000"/>
              </a:solidFill>
              <a:latin typeface="Arial"/>
              <a:ea typeface="Arial"/>
              <a:cs typeface="Arial"/>
              <a:sym typeface="Arial"/>
            </a:endParaRPr>
          </a:p>
        </p:txBody>
      </p:sp>
      <p:sp>
        <p:nvSpPr>
          <p:cNvPr id="277" name="Google Shape;277;g303fdcef5af_0_45"/>
          <p:cNvSpPr/>
          <p:nvPr/>
        </p:nvSpPr>
        <p:spPr>
          <a:xfrm>
            <a:off x="1702800" y="1896150"/>
            <a:ext cx="1475100" cy="435600"/>
          </a:xfrm>
          <a:prstGeom prst="rect">
            <a:avLst/>
          </a:prstGeom>
          <a:solidFill>
            <a:srgbClr val="FF9900"/>
          </a:solidFill>
          <a:ln w="152400"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600" b="0" i="0" u="none" strike="noStrike" cap="none">
                <a:solidFill>
                  <a:srgbClr val="000000"/>
                </a:solidFill>
                <a:latin typeface="Arial"/>
                <a:ea typeface="Arial"/>
                <a:cs typeface="Arial"/>
                <a:sym typeface="Arial"/>
              </a:rPr>
              <a:t>PSHE</a:t>
            </a:r>
            <a:endParaRPr sz="2600" b="0" i="0" u="none" strike="noStrike" cap="none">
              <a:solidFill>
                <a:srgbClr val="000000"/>
              </a:solidFill>
              <a:latin typeface="Arial"/>
              <a:ea typeface="Arial"/>
              <a:cs typeface="Arial"/>
              <a:sym typeface="Arial"/>
            </a:endParaRPr>
          </a:p>
        </p:txBody>
      </p:sp>
      <p:sp>
        <p:nvSpPr>
          <p:cNvPr id="278" name="Google Shape;278;g303fdcef5af_0_45"/>
          <p:cNvSpPr/>
          <p:nvPr/>
        </p:nvSpPr>
        <p:spPr>
          <a:xfrm>
            <a:off x="1702800" y="2435875"/>
            <a:ext cx="1475100" cy="435600"/>
          </a:xfrm>
          <a:prstGeom prst="rect">
            <a:avLst/>
          </a:prstGeom>
          <a:solidFill>
            <a:srgbClr val="FF9900"/>
          </a:solidFill>
          <a:ln w="152400"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600" b="0" i="0" u="none" strike="noStrike" cap="none">
                <a:solidFill>
                  <a:srgbClr val="000000"/>
                </a:solidFill>
                <a:latin typeface="Arial"/>
                <a:ea typeface="Arial"/>
                <a:cs typeface="Arial"/>
                <a:sym typeface="Arial"/>
              </a:rPr>
              <a:t>GEN RE</a:t>
            </a:r>
            <a:endParaRPr sz="2600" b="0" i="0" u="none" strike="noStrike" cap="none">
              <a:solidFill>
                <a:srgbClr val="000000"/>
              </a:solidFill>
              <a:latin typeface="Arial"/>
              <a:ea typeface="Arial"/>
              <a:cs typeface="Arial"/>
              <a:sym typeface="Arial"/>
            </a:endParaRPr>
          </a:p>
        </p:txBody>
      </p:sp>
      <p:sp>
        <p:nvSpPr>
          <p:cNvPr id="279" name="Google Shape;279;g303fdcef5af_0_45"/>
          <p:cNvSpPr txBox="1"/>
          <p:nvPr/>
        </p:nvSpPr>
        <p:spPr>
          <a:xfrm>
            <a:off x="4330325" y="822950"/>
            <a:ext cx="4506600" cy="2782500"/>
          </a:xfrm>
          <a:prstGeom prst="rect">
            <a:avLst/>
          </a:prstGeom>
          <a:solidFill>
            <a:srgbClr val="FFFF0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Arial"/>
                <a:ea typeface="Arial"/>
                <a:cs typeface="Arial"/>
                <a:sym typeface="Arial"/>
              </a:rPr>
              <a:t>Christianity and other faiths.</a:t>
            </a:r>
            <a:endParaRPr sz="3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Arial"/>
                <a:ea typeface="Arial"/>
                <a:cs typeface="Arial"/>
                <a:sym typeface="Arial"/>
              </a:rPr>
              <a:t>Discussion based - no homework.</a:t>
            </a:r>
            <a:endParaRPr sz="3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Arial"/>
                <a:ea typeface="Arial"/>
                <a:cs typeface="Arial"/>
                <a:sym typeface="Arial"/>
              </a:rPr>
              <a:t>Spiritual development</a:t>
            </a:r>
            <a:endParaRPr sz="3200" b="0" i="0" u="none" strike="noStrike" cap="none">
              <a:solidFill>
                <a:schemeClr val="dk1"/>
              </a:solidFill>
              <a:latin typeface="Arial"/>
              <a:ea typeface="Arial"/>
              <a:cs typeface="Arial"/>
              <a:sym typeface="Arial"/>
            </a:endParaRPr>
          </a:p>
        </p:txBody>
      </p:sp>
      <p:sp>
        <p:nvSpPr>
          <p:cNvPr id="280" name="Google Shape;280;g303fdcef5af_0_45"/>
          <p:cNvSpPr txBox="1"/>
          <p:nvPr/>
        </p:nvSpPr>
        <p:spPr>
          <a:xfrm>
            <a:off x="4330325" y="3635700"/>
            <a:ext cx="4506600" cy="709800"/>
          </a:xfrm>
          <a:prstGeom prst="rect">
            <a:avLst/>
          </a:prstGeom>
          <a:solidFill>
            <a:srgbClr val="FFFF0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Arial"/>
                <a:ea typeface="Arial"/>
                <a:cs typeface="Arial"/>
                <a:sym typeface="Arial"/>
              </a:rPr>
              <a:t>medical appointments</a:t>
            </a:r>
            <a:endParaRPr sz="32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2"/>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1"/>
                                          </p:stCondLst>
                                        </p:cTn>
                                        <p:tgtEl>
                                          <p:spTgt spid="27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7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156d575f0b1_0_88"/>
          <p:cNvSpPr txBox="1">
            <a:spLocks noGrp="1"/>
          </p:cNvSpPr>
          <p:nvPr>
            <p:ph type="ctrTitle"/>
          </p:nvPr>
        </p:nvSpPr>
        <p:spPr>
          <a:xfrm>
            <a:off x="685800" y="411450"/>
            <a:ext cx="7772400" cy="1343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3400" b="1">
                <a:solidFill>
                  <a:srgbClr val="00B050"/>
                </a:solidFill>
              </a:rPr>
              <a:t>Personal, Social, Health and Economic Education (PSHE)</a:t>
            </a:r>
            <a:endParaRPr sz="3400" b="1">
              <a:solidFill>
                <a:srgbClr val="00B050"/>
              </a:solidFill>
            </a:endParaRPr>
          </a:p>
        </p:txBody>
      </p:sp>
      <p:sp>
        <p:nvSpPr>
          <p:cNvPr id="286" name="Google Shape;286;g156d575f0b1_0_88"/>
          <p:cNvSpPr txBox="1">
            <a:spLocks noGrp="1"/>
          </p:cNvSpPr>
          <p:nvPr>
            <p:ph type="subTitle" idx="1"/>
          </p:nvPr>
        </p:nvSpPr>
        <p:spPr>
          <a:xfrm>
            <a:off x="762800" y="1738200"/>
            <a:ext cx="7957500" cy="2567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200"/>
              <a:buNone/>
            </a:pPr>
            <a:r>
              <a:rPr lang="en-US" sz="2200">
                <a:highlight>
                  <a:srgbClr val="FFFF00"/>
                </a:highlight>
              </a:rPr>
              <a:t>The only time all Year 12 students are in school together (assemblies).</a:t>
            </a:r>
            <a:r>
              <a:rPr lang="en-US" sz="2200"/>
              <a:t> Topics that we will cover during the next two years:</a:t>
            </a:r>
            <a:endParaRPr sz="2200"/>
          </a:p>
          <a:p>
            <a:pPr marL="457200" lvl="0" indent="-368300" algn="l" rtl="0">
              <a:lnSpc>
                <a:spcPct val="100000"/>
              </a:lnSpc>
              <a:spcBef>
                <a:spcPts val="0"/>
              </a:spcBef>
              <a:spcAft>
                <a:spcPts val="0"/>
              </a:spcAft>
              <a:buSzPts val="2200"/>
              <a:buChar char="●"/>
            </a:pPr>
            <a:r>
              <a:rPr lang="en-US" sz="2200"/>
              <a:t>Apprenticeships and degrees</a:t>
            </a:r>
            <a:endParaRPr sz="2200"/>
          </a:p>
          <a:p>
            <a:pPr marL="457200" lvl="0" indent="-368300" algn="l" rtl="0">
              <a:lnSpc>
                <a:spcPct val="100000"/>
              </a:lnSpc>
              <a:spcBef>
                <a:spcPts val="0"/>
              </a:spcBef>
              <a:spcAft>
                <a:spcPts val="0"/>
              </a:spcAft>
              <a:buSzPts val="2200"/>
              <a:buChar char="●"/>
            </a:pPr>
            <a:r>
              <a:rPr lang="en-US" sz="2200"/>
              <a:t>Career paths</a:t>
            </a:r>
            <a:endParaRPr sz="2200"/>
          </a:p>
          <a:p>
            <a:pPr marL="457200" lvl="0" indent="-368300" algn="l" rtl="0">
              <a:lnSpc>
                <a:spcPct val="100000"/>
              </a:lnSpc>
              <a:spcBef>
                <a:spcPts val="0"/>
              </a:spcBef>
              <a:spcAft>
                <a:spcPts val="0"/>
              </a:spcAft>
              <a:buSzPts val="2200"/>
              <a:buChar char="●"/>
            </a:pPr>
            <a:r>
              <a:rPr lang="en-US" sz="2200"/>
              <a:t>UCAS applications and personal statements</a:t>
            </a:r>
            <a:endParaRPr sz="2200"/>
          </a:p>
          <a:p>
            <a:pPr marL="457200" lvl="0" indent="-368300" algn="l" rtl="0">
              <a:lnSpc>
                <a:spcPct val="100000"/>
              </a:lnSpc>
              <a:spcBef>
                <a:spcPts val="0"/>
              </a:spcBef>
              <a:spcAft>
                <a:spcPts val="0"/>
              </a:spcAft>
              <a:buSzPts val="2200"/>
              <a:buChar char="●"/>
            </a:pPr>
            <a:r>
              <a:rPr lang="en-US" sz="2200"/>
              <a:t>Work experience</a:t>
            </a:r>
            <a:endParaRPr sz="2200"/>
          </a:p>
          <a:p>
            <a:pPr marL="457200" lvl="0" indent="-368300" algn="l" rtl="0">
              <a:lnSpc>
                <a:spcPct val="100000"/>
              </a:lnSpc>
              <a:spcBef>
                <a:spcPts val="0"/>
              </a:spcBef>
              <a:spcAft>
                <a:spcPts val="0"/>
              </a:spcAft>
              <a:buSzPts val="2200"/>
              <a:buChar char="●"/>
            </a:pPr>
            <a:r>
              <a:rPr lang="en-US" sz="2200"/>
              <a:t>Presentation skills and public speaking</a:t>
            </a:r>
            <a:endParaRPr sz="2200"/>
          </a:p>
          <a:p>
            <a:pPr marL="457200" lvl="0" indent="-368300" algn="l" rtl="0">
              <a:lnSpc>
                <a:spcPct val="100000"/>
              </a:lnSpc>
              <a:spcBef>
                <a:spcPts val="0"/>
              </a:spcBef>
              <a:spcAft>
                <a:spcPts val="0"/>
              </a:spcAft>
              <a:buSzPts val="2200"/>
              <a:buChar char="●"/>
            </a:pPr>
            <a:r>
              <a:rPr lang="en-US" sz="2200"/>
              <a:t>Self-defence course</a:t>
            </a:r>
            <a:endParaRPr sz="2200"/>
          </a:p>
          <a:p>
            <a:pPr marL="457200" lvl="0" indent="-368300" algn="l" rtl="0">
              <a:lnSpc>
                <a:spcPct val="100000"/>
              </a:lnSpc>
              <a:spcBef>
                <a:spcPts val="0"/>
              </a:spcBef>
              <a:spcAft>
                <a:spcPts val="0"/>
              </a:spcAft>
              <a:buSzPts val="2200"/>
              <a:buChar char="●"/>
            </a:pPr>
            <a:r>
              <a:rPr lang="en-US" sz="2200"/>
              <a:t>Financial education, student finances and university loans</a:t>
            </a:r>
            <a:endParaRPr sz="2200"/>
          </a:p>
          <a:p>
            <a:pPr marL="457200" lvl="0" indent="-368300" algn="l" rtl="0">
              <a:lnSpc>
                <a:spcPct val="100000"/>
              </a:lnSpc>
              <a:spcBef>
                <a:spcPts val="0"/>
              </a:spcBef>
              <a:spcAft>
                <a:spcPts val="0"/>
              </a:spcAft>
              <a:buSzPts val="2200"/>
              <a:buChar char="●"/>
            </a:pPr>
            <a:r>
              <a:rPr lang="en-US" sz="2200"/>
              <a:t>Keeping safe in relationships</a:t>
            </a:r>
            <a:endParaRPr sz="2200"/>
          </a:p>
          <a:p>
            <a:pPr marL="457200" lvl="0" indent="-368300" algn="l" rtl="0">
              <a:lnSpc>
                <a:spcPct val="100000"/>
              </a:lnSpc>
              <a:spcBef>
                <a:spcPts val="0"/>
              </a:spcBef>
              <a:spcAft>
                <a:spcPts val="0"/>
              </a:spcAft>
              <a:buSzPts val="2200"/>
              <a:buChar char="●"/>
            </a:pPr>
            <a:r>
              <a:rPr lang="en-US" sz="2200"/>
              <a:t>Decision making</a:t>
            </a:r>
            <a:endParaRPr sz="2200"/>
          </a:p>
          <a:p>
            <a:pPr marL="457200" lvl="0" indent="-368300" algn="l" rtl="0">
              <a:lnSpc>
                <a:spcPct val="100000"/>
              </a:lnSpc>
              <a:spcBef>
                <a:spcPts val="0"/>
              </a:spcBef>
              <a:spcAft>
                <a:spcPts val="0"/>
              </a:spcAft>
              <a:buSzPts val="2200"/>
              <a:buChar char="●"/>
            </a:pPr>
            <a:r>
              <a:rPr lang="en-US" sz="2200"/>
              <a:t>Taking care of ourselves, mentally and physically</a:t>
            </a:r>
            <a:endParaRPr sz="2200"/>
          </a:p>
          <a:p>
            <a:pPr marL="457200" lvl="0" indent="-368300" algn="l" rtl="0">
              <a:lnSpc>
                <a:spcPct val="100000"/>
              </a:lnSpc>
              <a:spcBef>
                <a:spcPts val="0"/>
              </a:spcBef>
              <a:spcAft>
                <a:spcPts val="0"/>
              </a:spcAft>
              <a:buSzPts val="2200"/>
              <a:buChar char="●"/>
            </a:pPr>
            <a:r>
              <a:rPr lang="en-US" sz="2200"/>
              <a:t>Police visits</a:t>
            </a:r>
            <a:endParaRPr sz="22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15587c21393_2_0"/>
          <p:cNvSpPr txBox="1">
            <a:spLocks noGrp="1"/>
          </p:cNvSpPr>
          <p:nvPr>
            <p:ph type="ctrTitle"/>
          </p:nvPr>
        </p:nvSpPr>
        <p:spPr>
          <a:xfrm>
            <a:off x="685800" y="411450"/>
            <a:ext cx="7772400" cy="1343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3400" b="1">
                <a:solidFill>
                  <a:srgbClr val="00B050"/>
                </a:solidFill>
              </a:rPr>
              <a:t>Wednesday Period 5 </a:t>
            </a:r>
            <a:endParaRPr sz="3400" b="1">
              <a:solidFill>
                <a:srgbClr val="00B050"/>
              </a:solidFill>
            </a:endParaRPr>
          </a:p>
          <a:p>
            <a:pPr marL="0" lvl="0" indent="0" algn="ctr" rtl="0">
              <a:lnSpc>
                <a:spcPct val="100000"/>
              </a:lnSpc>
              <a:spcBef>
                <a:spcPts val="0"/>
              </a:spcBef>
              <a:spcAft>
                <a:spcPts val="0"/>
              </a:spcAft>
              <a:buClr>
                <a:schemeClr val="dk2"/>
              </a:buClr>
              <a:buSzPts val="4400"/>
              <a:buFont typeface="Arial"/>
              <a:buNone/>
            </a:pPr>
            <a:r>
              <a:rPr lang="en-US" sz="3400" b="1">
                <a:solidFill>
                  <a:srgbClr val="00B050"/>
                </a:solidFill>
              </a:rPr>
              <a:t>Enrichment Activities </a:t>
            </a:r>
            <a:endParaRPr sz="3400" b="1">
              <a:solidFill>
                <a:srgbClr val="00B050"/>
              </a:solidFill>
            </a:endParaRPr>
          </a:p>
        </p:txBody>
      </p:sp>
      <p:sp>
        <p:nvSpPr>
          <p:cNvPr id="292" name="Google Shape;292;g15587c21393_2_0"/>
          <p:cNvSpPr txBox="1">
            <a:spLocks noGrp="1"/>
          </p:cNvSpPr>
          <p:nvPr>
            <p:ph type="subTitle" idx="1"/>
          </p:nvPr>
        </p:nvSpPr>
        <p:spPr>
          <a:xfrm>
            <a:off x="762800" y="1738200"/>
            <a:ext cx="7957500" cy="256710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0"/>
              </a:spcBef>
              <a:spcAft>
                <a:spcPts val="0"/>
              </a:spcAft>
              <a:buClr>
                <a:schemeClr val="dk1"/>
              </a:buClr>
              <a:buSzPts val="2600"/>
              <a:buFont typeface="Arial"/>
              <a:buChar char="●"/>
            </a:pPr>
            <a:r>
              <a:rPr lang="en-US" sz="2600"/>
              <a:t>Gym</a:t>
            </a:r>
            <a:endParaRPr sz="2600"/>
          </a:p>
          <a:p>
            <a:pPr marL="457200" lvl="0" indent="-393700" algn="l" rtl="0">
              <a:lnSpc>
                <a:spcPct val="100000"/>
              </a:lnSpc>
              <a:spcBef>
                <a:spcPts val="0"/>
              </a:spcBef>
              <a:spcAft>
                <a:spcPts val="0"/>
              </a:spcAft>
              <a:buSzPts val="2600"/>
              <a:buChar char="●"/>
            </a:pPr>
            <a:r>
              <a:rPr lang="en-US" sz="2600"/>
              <a:t>PE</a:t>
            </a:r>
            <a:endParaRPr sz="2600"/>
          </a:p>
          <a:p>
            <a:pPr marL="457200" lvl="0" indent="-393700" algn="l" rtl="0">
              <a:lnSpc>
                <a:spcPct val="100000"/>
              </a:lnSpc>
              <a:spcBef>
                <a:spcPts val="0"/>
              </a:spcBef>
              <a:spcAft>
                <a:spcPts val="0"/>
              </a:spcAft>
              <a:buSzPts val="2600"/>
              <a:buChar char="●"/>
            </a:pPr>
            <a:r>
              <a:rPr lang="en-US" sz="2600"/>
              <a:t>Young Enterprise</a:t>
            </a:r>
            <a:endParaRPr sz="2600"/>
          </a:p>
          <a:p>
            <a:pPr marL="457200" lvl="0" indent="-393700" algn="l" rtl="0">
              <a:lnSpc>
                <a:spcPct val="100000"/>
              </a:lnSpc>
              <a:spcBef>
                <a:spcPts val="0"/>
              </a:spcBef>
              <a:spcAft>
                <a:spcPts val="0"/>
              </a:spcAft>
              <a:buSzPts val="2600"/>
              <a:buChar char="●"/>
            </a:pPr>
            <a:r>
              <a:rPr lang="en-US" sz="2600"/>
              <a:t>Music band</a:t>
            </a:r>
            <a:endParaRPr sz="2600"/>
          </a:p>
          <a:p>
            <a:pPr marL="457200" lvl="0" indent="-393700" algn="l" rtl="0">
              <a:lnSpc>
                <a:spcPct val="100000"/>
              </a:lnSpc>
              <a:spcBef>
                <a:spcPts val="0"/>
              </a:spcBef>
              <a:spcAft>
                <a:spcPts val="0"/>
              </a:spcAft>
              <a:buSzPts val="2600"/>
              <a:buChar char="●"/>
            </a:pPr>
            <a:r>
              <a:rPr lang="en-US" sz="2600"/>
              <a:t>Faith in Action leadership</a:t>
            </a:r>
            <a:endParaRPr sz="2600"/>
          </a:p>
          <a:p>
            <a:pPr marL="457200" lvl="0" indent="-393700" algn="l" rtl="0">
              <a:lnSpc>
                <a:spcPct val="100000"/>
              </a:lnSpc>
              <a:spcBef>
                <a:spcPts val="0"/>
              </a:spcBef>
              <a:spcAft>
                <a:spcPts val="0"/>
              </a:spcAft>
              <a:buSzPts val="2600"/>
              <a:buChar char="●"/>
            </a:pPr>
            <a:r>
              <a:rPr lang="en-US" sz="2600"/>
              <a:t>Primary school reading</a:t>
            </a:r>
            <a:endParaRPr sz="2600"/>
          </a:p>
        </p:txBody>
      </p:sp>
      <p:pic>
        <p:nvPicPr>
          <p:cNvPr id="293" name="Google Shape;293;g15587c21393_2_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583939" y="3429000"/>
            <a:ext cx="2874262" cy="3124200"/>
          </a:xfrm>
          <a:prstGeom prst="rect">
            <a:avLst/>
          </a:prstGeom>
          <a:noFill/>
          <a:ln>
            <a:noFill/>
          </a:ln>
        </p:spPr>
      </p:pic>
      <p:sp>
        <p:nvSpPr>
          <p:cNvPr id="294" name="Google Shape;294;g15587c21393_2_0"/>
          <p:cNvSpPr txBox="1">
            <a:spLocks noGrp="1"/>
          </p:cNvSpPr>
          <p:nvPr>
            <p:ph type="ctrTitle"/>
          </p:nvPr>
        </p:nvSpPr>
        <p:spPr>
          <a:xfrm>
            <a:off x="250375" y="5109725"/>
            <a:ext cx="4080000" cy="592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3400" b="1">
                <a:solidFill>
                  <a:srgbClr val="FF00FF"/>
                </a:solidFill>
              </a:rPr>
              <a:t>termly rotation </a:t>
            </a:r>
            <a:endParaRPr sz="3400" b="1">
              <a:solidFill>
                <a:srgbClr val="FF00F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303fdcef5af_0_65"/>
          <p:cNvSpPr txBox="1">
            <a:spLocks noGrp="1"/>
          </p:cNvSpPr>
          <p:nvPr>
            <p:ph type="subTitle" idx="4294967295"/>
          </p:nvPr>
        </p:nvSpPr>
        <p:spPr>
          <a:xfrm>
            <a:off x="508075" y="405800"/>
            <a:ext cx="7957500" cy="2567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US" sz="3000" b="1" i="0" u="none" strike="noStrike" cap="none">
                <a:solidFill>
                  <a:srgbClr val="00B050"/>
                </a:solidFill>
                <a:latin typeface="Arial"/>
                <a:ea typeface="Arial"/>
                <a:cs typeface="Arial"/>
                <a:sym typeface="Arial"/>
              </a:rPr>
              <a:t>Breaks - lunch time - Friday PM - P5 study</a:t>
            </a:r>
            <a:endParaRPr sz="3000" b="1" i="0" u="none" strike="noStrike" cap="none">
              <a:solidFill>
                <a:srgbClr val="00B050"/>
              </a:solidFill>
              <a:latin typeface="Arial"/>
              <a:ea typeface="Arial"/>
              <a:cs typeface="Arial"/>
              <a:sym typeface="Arial"/>
            </a:endParaRPr>
          </a:p>
        </p:txBody>
      </p:sp>
      <p:pic>
        <p:nvPicPr>
          <p:cNvPr id="301" name="Google Shape;301;g303fdcef5af_0_6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38975" y="2517850"/>
            <a:ext cx="5895700" cy="2563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g380a27a78b6_0_0" descr="This is the beginning of anything you want | Words quotes, Soulmate quotes,  Positive quotes"/>
          <p:cNvPicPr preferRelativeResize="0"/>
          <p:nvPr/>
        </p:nvPicPr>
        <p:blipFill rotWithShape="1">
          <a:blip r:embed="rId3">
            <a:alphaModFix/>
          </a:blip>
          <a:srcRect/>
          <a:stretch/>
        </p:blipFill>
        <p:spPr>
          <a:xfrm>
            <a:off x="2411412" y="1557337"/>
            <a:ext cx="4762500" cy="4762500"/>
          </a:xfrm>
          <a:prstGeom prst="rect">
            <a:avLst/>
          </a:prstGeom>
          <a:noFill/>
          <a:ln>
            <a:noFill/>
          </a:ln>
        </p:spPr>
      </p:pic>
      <p:sp>
        <p:nvSpPr>
          <p:cNvPr id="109" name="Google Shape;109;g380a27a78b6_0_0"/>
          <p:cNvSpPr txBox="1"/>
          <p:nvPr/>
        </p:nvSpPr>
        <p:spPr>
          <a:xfrm>
            <a:off x="238125" y="404812"/>
            <a:ext cx="8872500" cy="584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B050"/>
              </a:buClr>
              <a:buSzPts val="3200"/>
              <a:buFont typeface="Dancing Script"/>
              <a:buNone/>
            </a:pPr>
            <a:r>
              <a:rPr lang="en-US" sz="3200" b="0" i="0" u="none" strike="noStrike" cap="none">
                <a:solidFill>
                  <a:srgbClr val="00B050"/>
                </a:solidFill>
                <a:latin typeface="Dancing Script"/>
                <a:ea typeface="Dancing Script"/>
                <a:cs typeface="Dancing Script"/>
                <a:sym typeface="Dancing Script"/>
              </a:rPr>
              <a:t>Welcome to the Holy Cross Sixth Form!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9"/>
          <p:cNvSpPr txBox="1">
            <a:spLocks noGrp="1"/>
          </p:cNvSpPr>
          <p:nvPr>
            <p:ph type="title"/>
          </p:nvPr>
        </p:nvSpPr>
        <p:spPr>
          <a:xfrm>
            <a:off x="457200" y="12"/>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b="1">
                <a:solidFill>
                  <a:srgbClr val="00B050"/>
                </a:solidFill>
              </a:rPr>
              <a:t>Leadership Opportunities</a:t>
            </a:r>
            <a:endParaRPr sz="4400" b="1">
              <a:solidFill>
                <a:srgbClr val="00B050"/>
              </a:solidFill>
            </a:endParaRPr>
          </a:p>
        </p:txBody>
      </p:sp>
      <p:sp>
        <p:nvSpPr>
          <p:cNvPr id="308" name="Google Shape;308;p39"/>
          <p:cNvSpPr txBox="1">
            <a:spLocks noGrp="1"/>
          </p:cNvSpPr>
          <p:nvPr>
            <p:ph type="body" idx="1"/>
          </p:nvPr>
        </p:nvSpPr>
        <p:spPr>
          <a:xfrm>
            <a:off x="457200" y="856500"/>
            <a:ext cx="4708800" cy="51450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50000"/>
              </a:lnSpc>
              <a:spcBef>
                <a:spcPts val="0"/>
              </a:spcBef>
              <a:spcAft>
                <a:spcPts val="0"/>
              </a:spcAft>
              <a:buSzPts val="2400"/>
              <a:buChar char="•"/>
            </a:pPr>
            <a:r>
              <a:rPr lang="en-US" sz="2400" b="0" i="0" u="none">
                <a:solidFill>
                  <a:schemeClr val="dk1"/>
                </a:solidFill>
                <a:latin typeface="Arial"/>
                <a:ea typeface="Arial"/>
                <a:cs typeface="Arial"/>
                <a:sym typeface="Arial"/>
              </a:rPr>
              <a:t>Head Girl Team               </a:t>
            </a:r>
            <a:endParaRPr sz="2400"/>
          </a:p>
          <a:p>
            <a:pPr marL="457200" marR="0" lvl="0" indent="-381000" algn="l" rtl="0">
              <a:lnSpc>
                <a:spcPct val="150000"/>
              </a:lnSpc>
              <a:spcBef>
                <a:spcPts val="0"/>
              </a:spcBef>
              <a:spcAft>
                <a:spcPts val="0"/>
              </a:spcAft>
              <a:buSzPts val="2400"/>
              <a:buChar char="•"/>
            </a:pPr>
            <a:r>
              <a:rPr lang="en-US" sz="2400"/>
              <a:t>Head of House</a:t>
            </a:r>
            <a:r>
              <a:rPr lang="en-US" sz="2400" b="0" i="0" u="none">
                <a:solidFill>
                  <a:schemeClr val="dk1"/>
                </a:solidFill>
                <a:latin typeface="Arial"/>
                <a:ea typeface="Arial"/>
                <a:cs typeface="Arial"/>
                <a:sym typeface="Arial"/>
              </a:rPr>
              <a:t>                          </a:t>
            </a:r>
            <a:endParaRPr sz="2400"/>
          </a:p>
          <a:p>
            <a:pPr marL="457200" marR="0" lvl="0" indent="-381000" algn="l" rtl="0">
              <a:lnSpc>
                <a:spcPct val="150000"/>
              </a:lnSpc>
              <a:spcBef>
                <a:spcPts val="0"/>
              </a:spcBef>
              <a:spcAft>
                <a:spcPts val="0"/>
              </a:spcAft>
              <a:buSzPts val="2400"/>
              <a:buChar char="•"/>
            </a:pPr>
            <a:r>
              <a:rPr lang="en-US" sz="2400" b="0" i="0" u="none">
                <a:solidFill>
                  <a:schemeClr val="dk1"/>
                </a:solidFill>
                <a:latin typeface="Arial"/>
                <a:ea typeface="Arial"/>
                <a:cs typeface="Arial"/>
                <a:sym typeface="Arial"/>
              </a:rPr>
              <a:t>Young Enterprise       </a:t>
            </a:r>
            <a:endParaRPr sz="2400" b="0" i="0" u="none">
              <a:solidFill>
                <a:schemeClr val="dk1"/>
              </a:solidFill>
              <a:latin typeface="Arial"/>
              <a:ea typeface="Arial"/>
              <a:cs typeface="Arial"/>
              <a:sym typeface="Arial"/>
            </a:endParaRPr>
          </a:p>
          <a:p>
            <a:pPr marL="457200" marR="0" lvl="0" indent="-381000" algn="l" rtl="0">
              <a:lnSpc>
                <a:spcPct val="150000"/>
              </a:lnSpc>
              <a:spcBef>
                <a:spcPts val="0"/>
              </a:spcBef>
              <a:spcAft>
                <a:spcPts val="0"/>
              </a:spcAft>
              <a:buSzPts val="2400"/>
              <a:buChar char="•"/>
            </a:pPr>
            <a:r>
              <a:rPr lang="en-US" sz="2400"/>
              <a:t>Big Sister scheme</a:t>
            </a:r>
            <a:endParaRPr sz="2400"/>
          </a:p>
          <a:p>
            <a:pPr marL="457200" marR="0" lvl="0" indent="-381000" algn="l" rtl="0">
              <a:lnSpc>
                <a:spcPct val="150000"/>
              </a:lnSpc>
              <a:spcBef>
                <a:spcPts val="0"/>
              </a:spcBef>
              <a:spcAft>
                <a:spcPts val="0"/>
              </a:spcAft>
              <a:buSzPts val="2400"/>
              <a:buChar char="•"/>
            </a:pPr>
            <a:r>
              <a:rPr lang="en-US" sz="2400"/>
              <a:t>House competitions</a:t>
            </a:r>
            <a:endParaRPr sz="2400"/>
          </a:p>
          <a:p>
            <a:pPr marL="457200" marR="0" lvl="0" indent="-381000" algn="l" rtl="0">
              <a:lnSpc>
                <a:spcPct val="150000"/>
              </a:lnSpc>
              <a:spcBef>
                <a:spcPts val="0"/>
              </a:spcBef>
              <a:spcAft>
                <a:spcPts val="0"/>
              </a:spcAft>
              <a:buSzPts val="2400"/>
              <a:buChar char="•"/>
            </a:pPr>
            <a:r>
              <a:rPr lang="en-US" sz="2400"/>
              <a:t>Mental Health Ambassadors</a:t>
            </a:r>
            <a:endParaRPr sz="2400"/>
          </a:p>
          <a:p>
            <a:pPr marL="457200" marR="0" lvl="0" indent="-381000" algn="l" rtl="0">
              <a:lnSpc>
                <a:spcPct val="150000"/>
              </a:lnSpc>
              <a:spcBef>
                <a:spcPts val="0"/>
              </a:spcBef>
              <a:spcAft>
                <a:spcPts val="0"/>
              </a:spcAft>
              <a:buSzPts val="2400"/>
              <a:buChar char="•"/>
            </a:pPr>
            <a:r>
              <a:rPr lang="en-US" sz="2400"/>
              <a:t>Run a club</a:t>
            </a:r>
            <a:endParaRPr sz="2400"/>
          </a:p>
          <a:p>
            <a:pPr marL="457200" marR="0" lvl="0" indent="-381000" algn="l" rtl="0">
              <a:lnSpc>
                <a:spcPct val="150000"/>
              </a:lnSpc>
              <a:spcBef>
                <a:spcPts val="0"/>
              </a:spcBef>
              <a:spcAft>
                <a:spcPts val="0"/>
              </a:spcAft>
              <a:buSzPts val="2400"/>
              <a:buChar char="•"/>
            </a:pPr>
            <a:r>
              <a:rPr lang="en-US" sz="2400"/>
              <a:t>Subject prefects</a:t>
            </a:r>
            <a:endParaRPr sz="2400"/>
          </a:p>
          <a:p>
            <a:pPr marL="457200" marR="0" lvl="0" indent="-381000" algn="l" rtl="0">
              <a:lnSpc>
                <a:spcPct val="150000"/>
              </a:lnSpc>
              <a:spcBef>
                <a:spcPts val="0"/>
              </a:spcBef>
              <a:spcAft>
                <a:spcPts val="0"/>
              </a:spcAft>
              <a:buSzPts val="2400"/>
              <a:buChar char="•"/>
            </a:pPr>
            <a:r>
              <a:rPr lang="en-US" sz="2400"/>
              <a:t>Social Cahtolic Teaching leadership</a:t>
            </a:r>
            <a:endParaRPr sz="2400"/>
          </a:p>
          <a:p>
            <a:pPr marL="457200" marR="0" lvl="0" indent="-381000" algn="l" rtl="0">
              <a:lnSpc>
                <a:spcPct val="150000"/>
              </a:lnSpc>
              <a:spcBef>
                <a:spcPts val="0"/>
              </a:spcBef>
              <a:spcAft>
                <a:spcPts val="0"/>
              </a:spcAft>
              <a:buSzPts val="2400"/>
              <a:buChar char="•"/>
            </a:pPr>
            <a:r>
              <a:rPr lang="en-US" sz="2400"/>
              <a:t>Student council</a:t>
            </a:r>
            <a:endParaRPr sz="2400"/>
          </a:p>
          <a:p>
            <a:pPr marL="0" marR="0" lvl="0" indent="0" algn="l" rtl="0">
              <a:lnSpc>
                <a:spcPct val="150000"/>
              </a:lnSpc>
              <a:spcBef>
                <a:spcPts val="0"/>
              </a:spcBef>
              <a:spcAft>
                <a:spcPts val="0"/>
              </a:spcAft>
              <a:buSzPts val="1800"/>
              <a:buNone/>
            </a:pPr>
            <a:r>
              <a:rPr lang="en-US" sz="2400" b="0" i="0" u="none">
                <a:solidFill>
                  <a:schemeClr val="dk1"/>
                </a:solidFill>
                <a:latin typeface="Arial"/>
                <a:ea typeface="Arial"/>
                <a:cs typeface="Arial"/>
                <a:sym typeface="Arial"/>
              </a:rPr>
              <a:t>     </a:t>
            </a:r>
            <a:endParaRPr sz="2400" b="0" i="0" u="none">
              <a:solidFill>
                <a:schemeClr val="dk1"/>
              </a:solidFill>
              <a:latin typeface="Arial"/>
              <a:ea typeface="Arial"/>
              <a:cs typeface="Arial"/>
              <a:sym typeface="Arial"/>
            </a:endParaRPr>
          </a:p>
        </p:txBody>
      </p:sp>
      <p:sp>
        <p:nvSpPr>
          <p:cNvPr id="309" name="Google Shape;309;p39"/>
          <p:cNvSpPr txBox="1"/>
          <p:nvPr/>
        </p:nvSpPr>
        <p:spPr>
          <a:xfrm>
            <a:off x="5261350" y="318575"/>
            <a:ext cx="3771600" cy="48333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 </a:t>
            </a:r>
            <a:endParaRPr sz="2400" b="0" i="0" u="none" strike="noStrike" cap="none">
              <a:solidFill>
                <a:schemeClr val="dk1"/>
              </a:solidFill>
              <a:latin typeface="Arial"/>
              <a:ea typeface="Arial"/>
              <a:cs typeface="Arial"/>
              <a:sym typeface="Arial"/>
            </a:endParaRPr>
          </a:p>
          <a:p>
            <a:pPr marL="457200" marR="0" lvl="0" indent="-38100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Eco reps </a:t>
            </a:r>
            <a:endParaRPr sz="2400" b="0" i="0" u="none" strike="noStrike" cap="none">
              <a:solidFill>
                <a:schemeClr val="dk1"/>
              </a:solidFill>
              <a:latin typeface="Arial"/>
              <a:ea typeface="Arial"/>
              <a:cs typeface="Arial"/>
              <a:sym typeface="Arial"/>
            </a:endParaRPr>
          </a:p>
          <a:p>
            <a:pPr marL="457200" marR="0" lvl="0" indent="-38100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Helping Multilingual students</a:t>
            </a:r>
            <a:endParaRPr sz="2400" b="0" i="0" u="none" strike="noStrike" cap="none">
              <a:solidFill>
                <a:schemeClr val="dk1"/>
              </a:solidFill>
              <a:latin typeface="Arial"/>
              <a:ea typeface="Arial"/>
              <a:cs typeface="Arial"/>
              <a:sym typeface="Arial"/>
            </a:endParaRPr>
          </a:p>
          <a:p>
            <a:pPr marL="457200" marR="0" lvl="0" indent="-38100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Open Evenings </a:t>
            </a:r>
            <a:endParaRPr sz="2400" b="0" i="0" u="none" strike="noStrike" cap="none">
              <a:solidFill>
                <a:schemeClr val="dk1"/>
              </a:solidFill>
              <a:latin typeface="Arial"/>
              <a:ea typeface="Arial"/>
              <a:cs typeface="Arial"/>
              <a:sym typeface="Arial"/>
            </a:endParaRPr>
          </a:p>
          <a:p>
            <a:pPr marL="457200" marR="0" lvl="0" indent="-38100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Fundraising</a:t>
            </a:r>
            <a:endParaRPr sz="2400" b="0" i="0" u="none" strike="noStrike" cap="none">
              <a:solidFill>
                <a:schemeClr val="dk1"/>
              </a:solidFill>
              <a:latin typeface="Arial"/>
              <a:ea typeface="Arial"/>
              <a:cs typeface="Arial"/>
              <a:sym typeface="Arial"/>
            </a:endParaRPr>
          </a:p>
          <a:p>
            <a:pPr marL="457200" marR="0" lvl="0" indent="-38100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Year 5 and 6 Taster days</a:t>
            </a:r>
            <a:endParaRPr sz="2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0" name="Google Shape;310;p3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261346" y="4300821"/>
            <a:ext cx="3882650" cy="25571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g156d575f0b1_0_55"/>
          <p:cNvPicPr preferRelativeResize="0"/>
          <p:nvPr/>
        </p:nvPicPr>
        <p:blipFill rotWithShape="1">
          <a:blip r:embed="rId3">
            <a:alphaModFix/>
          </a:blip>
          <a:srcRect/>
          <a:stretch/>
        </p:blipFill>
        <p:spPr>
          <a:xfrm>
            <a:off x="149725" y="0"/>
            <a:ext cx="8994275" cy="67326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303fdcef5af_0_115"/>
          <p:cNvSpPr txBox="1"/>
          <p:nvPr/>
        </p:nvSpPr>
        <p:spPr>
          <a:xfrm>
            <a:off x="125700" y="953400"/>
            <a:ext cx="8892600" cy="5904600"/>
          </a:xfrm>
          <a:prstGeom prst="rect">
            <a:avLst/>
          </a:prstGeom>
          <a:noFill/>
          <a:ln>
            <a:noFill/>
          </a:ln>
        </p:spPr>
        <p:txBody>
          <a:bodyPr spcFirstLastPara="1" wrap="square" lIns="91425" tIns="45700" rIns="91425" bIns="45700" anchor="t" anchorCtr="0">
            <a:noAutofit/>
          </a:bodyPr>
          <a:lstStyle/>
          <a:p>
            <a:pPr marL="457200" marR="0" lvl="0" indent="-450850" algn="l" rtl="0">
              <a:lnSpc>
                <a:spcPct val="150000"/>
              </a:lnSpc>
              <a:spcBef>
                <a:spcPts val="0"/>
              </a:spcBef>
              <a:spcAft>
                <a:spcPts val="0"/>
              </a:spcAft>
              <a:buClr>
                <a:srgbClr val="000000"/>
              </a:buClr>
              <a:buSzPts val="2700"/>
              <a:buFont typeface="Arial"/>
              <a:buChar char="•"/>
            </a:pPr>
            <a:r>
              <a:rPr lang="en-US" sz="2700" b="0" i="0" u="none" strike="noStrike" cap="none">
                <a:solidFill>
                  <a:srgbClr val="000000"/>
                </a:solidFill>
                <a:latin typeface="Arial"/>
                <a:ea typeface="Arial"/>
                <a:cs typeface="Arial"/>
                <a:sym typeface="Arial"/>
              </a:rPr>
              <a:t>It’s a stand alone qualification worth </a:t>
            </a:r>
            <a:r>
              <a:rPr lang="en-US" sz="2700" b="1" i="0" u="none" strike="noStrike" cap="none">
                <a:solidFill>
                  <a:srgbClr val="FF0000"/>
                </a:solidFill>
                <a:latin typeface="Arial"/>
                <a:ea typeface="Arial"/>
                <a:cs typeface="Arial"/>
                <a:sym typeface="Arial"/>
              </a:rPr>
              <a:t>half an A Level</a:t>
            </a:r>
            <a:r>
              <a:rPr lang="en-US" sz="2700" b="0" i="0" u="none" strike="noStrike" cap="none">
                <a:solidFill>
                  <a:srgbClr val="000000"/>
                </a:solidFill>
                <a:latin typeface="Arial"/>
                <a:ea typeface="Arial"/>
                <a:cs typeface="Arial"/>
                <a:sym typeface="Arial"/>
              </a:rPr>
              <a:t>!</a:t>
            </a:r>
            <a:endParaRPr sz="2700" b="0" i="0" u="none" strike="noStrike" cap="none">
              <a:solidFill>
                <a:srgbClr val="000000"/>
              </a:solidFill>
              <a:latin typeface="Arial"/>
              <a:ea typeface="Arial"/>
              <a:cs typeface="Arial"/>
              <a:sym typeface="Arial"/>
            </a:endParaRPr>
          </a:p>
          <a:p>
            <a:pPr marL="457200" marR="0" lvl="0" indent="-450850" algn="l" rtl="0">
              <a:lnSpc>
                <a:spcPct val="150000"/>
              </a:lnSpc>
              <a:spcBef>
                <a:spcPts val="0"/>
              </a:spcBef>
              <a:spcAft>
                <a:spcPts val="0"/>
              </a:spcAft>
              <a:buClr>
                <a:srgbClr val="888888"/>
              </a:buClr>
              <a:buSzPts val="2700"/>
              <a:buFont typeface="Arial"/>
              <a:buChar char="•"/>
            </a:pPr>
            <a:r>
              <a:rPr lang="en-US" sz="2700" b="0" i="0" u="none" strike="noStrike" cap="none">
                <a:solidFill>
                  <a:srgbClr val="000000"/>
                </a:solidFill>
                <a:highlight>
                  <a:srgbClr val="FFFF00"/>
                </a:highlight>
                <a:latin typeface="Arial"/>
                <a:ea typeface="Arial"/>
                <a:cs typeface="Arial"/>
                <a:sym typeface="Arial"/>
              </a:rPr>
              <a:t>Completed by the end of year 12</a:t>
            </a:r>
            <a:endParaRPr sz="2700" b="0" i="0" u="none" strike="noStrike" cap="none">
              <a:solidFill>
                <a:srgbClr val="000000"/>
              </a:solidFill>
              <a:highlight>
                <a:srgbClr val="FFFF00"/>
              </a:highlight>
              <a:latin typeface="Arial"/>
              <a:ea typeface="Arial"/>
              <a:cs typeface="Arial"/>
              <a:sym typeface="Arial"/>
            </a:endParaRPr>
          </a:p>
          <a:p>
            <a:pPr marL="457200" marR="0" lvl="0" indent="-450850" algn="l" rtl="0">
              <a:lnSpc>
                <a:spcPct val="150000"/>
              </a:lnSpc>
              <a:spcBef>
                <a:spcPts val="560"/>
              </a:spcBef>
              <a:spcAft>
                <a:spcPts val="0"/>
              </a:spcAft>
              <a:buClr>
                <a:srgbClr val="000000"/>
              </a:buClr>
              <a:buSzPts val="2700"/>
              <a:buFont typeface="Arial"/>
              <a:buChar char="•"/>
            </a:pPr>
            <a:r>
              <a:rPr lang="en-US" sz="2700" b="0" i="0" u="none" strike="noStrike" cap="none">
                <a:solidFill>
                  <a:srgbClr val="000000"/>
                </a:solidFill>
                <a:latin typeface="Arial"/>
                <a:ea typeface="Arial"/>
                <a:cs typeface="Arial"/>
                <a:sym typeface="Arial"/>
              </a:rPr>
              <a:t>It’s up to 28 UCAS points (depending on your grade)</a:t>
            </a:r>
            <a:endParaRPr sz="2700" b="0" i="0" u="none" strike="noStrike" cap="none">
              <a:solidFill>
                <a:srgbClr val="888888"/>
              </a:solidFill>
              <a:latin typeface="Arial"/>
              <a:ea typeface="Arial"/>
              <a:cs typeface="Arial"/>
              <a:sym typeface="Arial"/>
            </a:endParaRPr>
          </a:p>
          <a:p>
            <a:pPr marL="457200" marR="0" lvl="0" indent="-450850" algn="l" rtl="0">
              <a:lnSpc>
                <a:spcPct val="150000"/>
              </a:lnSpc>
              <a:spcBef>
                <a:spcPts val="560"/>
              </a:spcBef>
              <a:spcAft>
                <a:spcPts val="0"/>
              </a:spcAft>
              <a:buClr>
                <a:srgbClr val="000000"/>
              </a:buClr>
              <a:buSzPts val="2700"/>
              <a:buFont typeface="Arial"/>
              <a:buChar char="•"/>
            </a:pPr>
            <a:r>
              <a:rPr lang="en-US" sz="2700" b="0" i="0" u="none" strike="noStrike" cap="none">
                <a:solidFill>
                  <a:srgbClr val="000000"/>
                </a:solidFill>
                <a:latin typeface="Arial"/>
                <a:ea typeface="Arial"/>
                <a:cs typeface="Arial"/>
                <a:sym typeface="Arial"/>
              </a:rPr>
              <a:t>Some universities will lower the entry requirements if you have a good EPQ.</a:t>
            </a:r>
            <a:endParaRPr sz="2700" b="0" i="0" u="none" strike="noStrike" cap="none">
              <a:solidFill>
                <a:srgbClr val="888888"/>
              </a:solidFill>
              <a:latin typeface="Arial"/>
              <a:ea typeface="Arial"/>
              <a:cs typeface="Arial"/>
              <a:sym typeface="Arial"/>
            </a:endParaRPr>
          </a:p>
          <a:p>
            <a:pPr marL="0" marR="0" lvl="0" indent="0" algn="l" rtl="0">
              <a:lnSpc>
                <a:spcPct val="150000"/>
              </a:lnSpc>
              <a:spcBef>
                <a:spcPts val="56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It can be:</a:t>
            </a:r>
            <a:endParaRPr sz="2700" b="0" i="0" u="none" strike="noStrike" cap="none">
              <a:solidFill>
                <a:srgbClr val="888888"/>
              </a:solidFill>
              <a:latin typeface="Arial"/>
              <a:ea typeface="Arial"/>
              <a:cs typeface="Arial"/>
              <a:sym typeface="Arial"/>
            </a:endParaRPr>
          </a:p>
          <a:p>
            <a:pPr marL="0" marR="0" lvl="0" indent="0" algn="l" rtl="0">
              <a:lnSpc>
                <a:spcPct val="150000"/>
              </a:lnSpc>
              <a:spcBef>
                <a:spcPts val="64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a) </a:t>
            </a:r>
            <a:r>
              <a:rPr lang="en-US" sz="2700" b="1" i="0" u="none" strike="noStrike" cap="none">
                <a:solidFill>
                  <a:srgbClr val="000000"/>
                </a:solidFill>
                <a:latin typeface="Arial"/>
                <a:ea typeface="Arial"/>
                <a:cs typeface="Arial"/>
                <a:sym typeface="Arial"/>
              </a:rPr>
              <a:t>a</a:t>
            </a:r>
            <a:r>
              <a:rPr lang="en-US" sz="2700" b="0" i="0" u="none" strike="noStrike" cap="none">
                <a:solidFill>
                  <a:srgbClr val="000000"/>
                </a:solidFill>
                <a:latin typeface="Arial"/>
                <a:ea typeface="Arial"/>
                <a:cs typeface="Arial"/>
                <a:sym typeface="Arial"/>
              </a:rPr>
              <a:t> </a:t>
            </a:r>
            <a:r>
              <a:rPr lang="en-US" sz="2700" b="1" i="0" u="none" strike="noStrike" cap="none">
                <a:solidFill>
                  <a:srgbClr val="000000"/>
                </a:solidFill>
                <a:latin typeface="Arial"/>
                <a:ea typeface="Arial"/>
                <a:cs typeface="Arial"/>
                <a:sym typeface="Arial"/>
              </a:rPr>
              <a:t>6,000 word dissertation</a:t>
            </a:r>
            <a:r>
              <a:rPr lang="en-US" sz="2700" b="0" i="0" u="none" strike="noStrike" cap="none">
                <a:solidFill>
                  <a:srgbClr val="888888"/>
                </a:solidFill>
                <a:latin typeface="Arial"/>
                <a:ea typeface="Arial"/>
                <a:cs typeface="Arial"/>
                <a:sym typeface="Arial"/>
              </a:rPr>
              <a:t> </a:t>
            </a:r>
            <a:r>
              <a:rPr lang="en-US" sz="2700" b="0" i="0" u="none" strike="noStrike" cap="none">
                <a:solidFill>
                  <a:srgbClr val="000000"/>
                </a:solidFill>
                <a:latin typeface="Arial"/>
                <a:ea typeface="Arial"/>
                <a:cs typeface="Arial"/>
                <a:sym typeface="Arial"/>
              </a:rPr>
              <a:t>or</a:t>
            </a:r>
            <a:endParaRPr sz="2700" b="0" i="0" u="none" strike="noStrike" cap="none">
              <a:solidFill>
                <a:srgbClr val="888888"/>
              </a:solidFill>
              <a:latin typeface="Arial"/>
              <a:ea typeface="Arial"/>
              <a:cs typeface="Arial"/>
              <a:sym typeface="Arial"/>
            </a:endParaRPr>
          </a:p>
          <a:p>
            <a:pPr marL="0" marR="0" lvl="0" indent="0" algn="l" rtl="0">
              <a:lnSpc>
                <a:spcPct val="150000"/>
              </a:lnSpc>
              <a:spcBef>
                <a:spcPts val="64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b)</a:t>
            </a:r>
            <a:r>
              <a:rPr lang="en-US" sz="2700" b="1" i="0" u="none" strike="noStrike" cap="none">
                <a:solidFill>
                  <a:srgbClr val="000000"/>
                </a:solidFill>
                <a:latin typeface="Arial"/>
                <a:ea typeface="Arial"/>
                <a:cs typeface="Arial"/>
                <a:sym typeface="Arial"/>
              </a:rPr>
              <a:t> an artefact plus a 3,000 word report </a:t>
            </a:r>
            <a:endParaRPr sz="2700" b="1" i="0" u="none" strike="noStrike" cap="none">
              <a:solidFill>
                <a:srgbClr val="000000"/>
              </a:solidFill>
              <a:latin typeface="Arial"/>
              <a:ea typeface="Arial"/>
              <a:cs typeface="Arial"/>
              <a:sym typeface="Arial"/>
            </a:endParaRPr>
          </a:p>
          <a:p>
            <a:pPr marL="0" marR="0" lvl="0" indent="0" algn="ctr" rtl="0">
              <a:lnSpc>
                <a:spcPct val="150000"/>
              </a:lnSpc>
              <a:spcBef>
                <a:spcPts val="640"/>
              </a:spcBef>
              <a:spcAft>
                <a:spcPts val="0"/>
              </a:spcAft>
              <a:buClr>
                <a:srgbClr val="000000"/>
              </a:buClr>
              <a:buSzPts val="2700"/>
              <a:buFont typeface="Arial"/>
              <a:buNone/>
            </a:pPr>
            <a:r>
              <a:rPr lang="en-US" sz="2700" b="1" i="0" u="none" strike="noStrike" cap="none">
                <a:solidFill>
                  <a:srgbClr val="000000"/>
                </a:solidFill>
                <a:highlight>
                  <a:srgbClr val="00FF00"/>
                </a:highlight>
                <a:latin typeface="Arial"/>
                <a:ea typeface="Arial"/>
                <a:cs typeface="Arial"/>
                <a:sym typeface="Arial"/>
              </a:rPr>
              <a:t>All students achieved A-A* last year.</a:t>
            </a:r>
            <a:endParaRPr sz="2700" b="1" i="0" u="none" strike="noStrike" cap="none">
              <a:solidFill>
                <a:srgbClr val="000000"/>
              </a:solidFill>
              <a:highlight>
                <a:srgbClr val="00FF00"/>
              </a:highlight>
              <a:latin typeface="Arial"/>
              <a:ea typeface="Arial"/>
              <a:cs typeface="Arial"/>
              <a:sym typeface="Arial"/>
            </a:endParaRPr>
          </a:p>
          <a:p>
            <a:pPr marL="0" marR="0" lvl="0" indent="0" algn="l" rtl="0">
              <a:lnSpc>
                <a:spcPct val="150000"/>
              </a:lnSpc>
              <a:spcBef>
                <a:spcPts val="560"/>
              </a:spcBef>
              <a:spcAft>
                <a:spcPts val="0"/>
              </a:spcAft>
              <a:buClr>
                <a:srgbClr val="000000"/>
              </a:buClr>
              <a:buSzPts val="2700"/>
              <a:buFont typeface="Arial"/>
              <a:buNone/>
            </a:pPr>
            <a:endParaRPr sz="2700" b="0" i="0" u="none" strike="noStrike" cap="none">
              <a:solidFill>
                <a:srgbClr val="000000"/>
              </a:solidFill>
              <a:latin typeface="Arial"/>
              <a:ea typeface="Arial"/>
              <a:cs typeface="Arial"/>
              <a:sym typeface="Arial"/>
            </a:endParaRPr>
          </a:p>
          <a:p>
            <a:pPr marL="0" marR="0" lvl="0" indent="0" algn="l" rtl="0">
              <a:lnSpc>
                <a:spcPct val="100000"/>
              </a:lnSpc>
              <a:spcBef>
                <a:spcPts val="560"/>
              </a:spcBef>
              <a:spcAft>
                <a:spcPts val="0"/>
              </a:spcAft>
              <a:buClr>
                <a:srgbClr val="000000"/>
              </a:buClr>
              <a:buSzPts val="2700"/>
              <a:buFont typeface="Arial"/>
              <a:buNone/>
            </a:pPr>
            <a:endParaRPr sz="2700" b="0" i="0" u="none" strike="noStrike" cap="none">
              <a:solidFill>
                <a:srgbClr val="888888"/>
              </a:solidFill>
              <a:latin typeface="Arial"/>
              <a:ea typeface="Arial"/>
              <a:cs typeface="Arial"/>
              <a:sym typeface="Arial"/>
            </a:endParaRPr>
          </a:p>
        </p:txBody>
      </p:sp>
      <p:sp>
        <p:nvSpPr>
          <p:cNvPr id="322" name="Google Shape;322;g303fdcef5af_0_115"/>
          <p:cNvSpPr txBox="1">
            <a:spLocks noGrp="1"/>
          </p:cNvSpPr>
          <p:nvPr>
            <p:ph type="title" idx="4294967295"/>
          </p:nvPr>
        </p:nvSpPr>
        <p:spPr>
          <a:xfrm>
            <a:off x="457200" y="12"/>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400" b="1">
                <a:solidFill>
                  <a:srgbClr val="00B050"/>
                </a:solidFill>
              </a:rPr>
              <a:t>Extended Project Qualification (EPQ)</a:t>
            </a:r>
            <a:endParaRPr sz="3400" b="1">
              <a:solidFill>
                <a:srgbClr val="00B05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6"/>
          <p:cNvSpPr txBox="1">
            <a:spLocks noGrp="1"/>
          </p:cNvSpPr>
          <p:nvPr>
            <p:ph type="ctrTitle"/>
          </p:nvPr>
        </p:nvSpPr>
        <p:spPr>
          <a:xfrm>
            <a:off x="685800" y="268200"/>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3700" b="1">
                <a:solidFill>
                  <a:srgbClr val="00B050"/>
                </a:solidFill>
              </a:rPr>
              <a:t>Academic success:</a:t>
            </a:r>
            <a:endParaRPr sz="3700" b="1">
              <a:solidFill>
                <a:srgbClr val="00B050"/>
              </a:solidFill>
            </a:endParaRPr>
          </a:p>
          <a:p>
            <a:pPr marL="0" lvl="0" indent="0" algn="ctr" rtl="0">
              <a:lnSpc>
                <a:spcPct val="100000"/>
              </a:lnSpc>
              <a:spcBef>
                <a:spcPts val="0"/>
              </a:spcBef>
              <a:spcAft>
                <a:spcPts val="0"/>
              </a:spcAft>
              <a:buClr>
                <a:schemeClr val="dk2"/>
              </a:buClr>
              <a:buSzPts val="4400"/>
              <a:buFont typeface="Arial"/>
              <a:buNone/>
            </a:pPr>
            <a:r>
              <a:rPr lang="en-US" sz="3700" b="1">
                <a:solidFill>
                  <a:srgbClr val="00B050"/>
                </a:solidFill>
              </a:rPr>
              <a:t>Progress </a:t>
            </a:r>
            <a:r>
              <a:rPr lang="en-US" sz="3700" b="1" i="0" u="none">
                <a:solidFill>
                  <a:srgbClr val="00B050"/>
                </a:solidFill>
              </a:rPr>
              <a:t>Trackin</a:t>
            </a:r>
            <a:r>
              <a:rPr lang="en-US" sz="3700" b="1">
                <a:solidFill>
                  <a:srgbClr val="00B050"/>
                </a:solidFill>
              </a:rPr>
              <a:t>g</a:t>
            </a:r>
            <a:r>
              <a:rPr lang="en-US" sz="3700" b="1" i="0" u="none">
                <a:solidFill>
                  <a:srgbClr val="00B050"/>
                </a:solidFill>
              </a:rPr>
              <a:t> &amp; Intervention </a:t>
            </a:r>
            <a:endParaRPr sz="3700" b="1">
              <a:solidFill>
                <a:srgbClr val="00B050"/>
              </a:solidFill>
            </a:endParaRPr>
          </a:p>
        </p:txBody>
      </p:sp>
      <p:sp>
        <p:nvSpPr>
          <p:cNvPr id="328" name="Google Shape;328;p36"/>
          <p:cNvSpPr txBox="1">
            <a:spLocks noGrp="1"/>
          </p:cNvSpPr>
          <p:nvPr>
            <p:ph type="subTitle" idx="1"/>
          </p:nvPr>
        </p:nvSpPr>
        <p:spPr>
          <a:xfrm>
            <a:off x="762800" y="1738200"/>
            <a:ext cx="7957500" cy="4649400"/>
          </a:xfrm>
          <a:prstGeom prst="rect">
            <a:avLst/>
          </a:prstGeom>
          <a:noFill/>
          <a:ln>
            <a:noFill/>
          </a:ln>
        </p:spPr>
        <p:txBody>
          <a:bodyPr spcFirstLastPara="1" wrap="square" lIns="91425" tIns="45700" rIns="91425" bIns="45700" anchor="t" anchorCtr="0">
            <a:noAutofit/>
          </a:bodyPr>
          <a:lstStyle/>
          <a:p>
            <a:pPr marL="457200" lvl="0" indent="-387350" algn="l" rtl="0">
              <a:lnSpc>
                <a:spcPct val="100000"/>
              </a:lnSpc>
              <a:spcBef>
                <a:spcPts val="0"/>
              </a:spcBef>
              <a:spcAft>
                <a:spcPts val="0"/>
              </a:spcAft>
              <a:buClr>
                <a:schemeClr val="dk1"/>
              </a:buClr>
              <a:buSzPts val="2500"/>
              <a:buFont typeface="Arial"/>
              <a:buChar char="●"/>
            </a:pPr>
            <a:r>
              <a:rPr lang="en-US" sz="2500"/>
              <a:t>Study skills workshop September 2024</a:t>
            </a:r>
            <a:endParaRPr sz="2500"/>
          </a:p>
          <a:p>
            <a:pPr marL="457200" lvl="0" indent="-387350" algn="l" rtl="0">
              <a:lnSpc>
                <a:spcPct val="100000"/>
              </a:lnSpc>
              <a:spcBef>
                <a:spcPts val="0"/>
              </a:spcBef>
              <a:spcAft>
                <a:spcPts val="0"/>
              </a:spcAft>
              <a:buClr>
                <a:schemeClr val="dk1"/>
              </a:buClr>
              <a:buSzPts val="2500"/>
              <a:buFont typeface="Arial"/>
              <a:buChar char="●"/>
            </a:pPr>
            <a:r>
              <a:rPr lang="en-US" sz="2500" b="0" i="0" u="none">
                <a:solidFill>
                  <a:schemeClr val="dk1"/>
                </a:solidFill>
                <a:latin typeface="Arial"/>
                <a:ea typeface="Arial"/>
                <a:cs typeface="Arial"/>
                <a:sym typeface="Arial"/>
              </a:rPr>
              <a:t>Data Drops or parents evening Every Half Term</a:t>
            </a:r>
            <a:endParaRPr sz="2500"/>
          </a:p>
          <a:p>
            <a:pPr marL="457200" lvl="0" indent="-387350" algn="l" rtl="0">
              <a:lnSpc>
                <a:spcPct val="100000"/>
              </a:lnSpc>
              <a:spcBef>
                <a:spcPts val="0"/>
              </a:spcBef>
              <a:spcAft>
                <a:spcPts val="0"/>
              </a:spcAft>
              <a:buClr>
                <a:schemeClr val="dk1"/>
              </a:buClr>
              <a:buSzPts val="2500"/>
              <a:buFont typeface="Arial"/>
              <a:buChar char="●"/>
            </a:pPr>
            <a:r>
              <a:rPr lang="en-US" sz="2500"/>
              <a:t>Parents Evening: Thursday 22</a:t>
            </a:r>
            <a:r>
              <a:rPr lang="en-US" sz="2500" baseline="30000"/>
              <a:t>nd</a:t>
            </a:r>
            <a:r>
              <a:rPr lang="en-US" sz="2500"/>
              <a:t> January 2026 at Richard Challoner</a:t>
            </a:r>
            <a:endParaRPr sz="2500"/>
          </a:p>
          <a:p>
            <a:pPr marL="457200" lvl="0" indent="-387350" algn="l" rtl="0">
              <a:lnSpc>
                <a:spcPct val="100000"/>
              </a:lnSpc>
              <a:spcBef>
                <a:spcPts val="0"/>
              </a:spcBef>
              <a:spcAft>
                <a:spcPts val="0"/>
              </a:spcAft>
              <a:buSzPts val="2500"/>
              <a:buChar char="●"/>
            </a:pPr>
            <a:r>
              <a:rPr lang="en-US" sz="2500"/>
              <a:t>Tutor reviews after each report/Subject intervention</a:t>
            </a:r>
            <a:endParaRPr sz="2500"/>
          </a:p>
          <a:p>
            <a:pPr marL="457200" lvl="0" indent="-387350" algn="l" rtl="0">
              <a:lnSpc>
                <a:spcPct val="100000"/>
              </a:lnSpc>
              <a:spcBef>
                <a:spcPts val="0"/>
              </a:spcBef>
              <a:spcAft>
                <a:spcPts val="0"/>
              </a:spcAft>
              <a:buClr>
                <a:schemeClr val="dk1"/>
              </a:buClr>
              <a:buSzPts val="2500"/>
              <a:buFont typeface="Arial"/>
              <a:buChar char="●"/>
            </a:pPr>
            <a:r>
              <a:rPr lang="en-US" sz="2500" b="0" i="0" u="none">
                <a:solidFill>
                  <a:schemeClr val="dk1"/>
                </a:solidFill>
                <a:latin typeface="Arial"/>
                <a:ea typeface="Arial"/>
                <a:cs typeface="Arial"/>
                <a:sym typeface="Arial"/>
              </a:rPr>
              <a:t>End of Year Exams from </a:t>
            </a:r>
            <a:r>
              <a:rPr lang="en-US" sz="2500"/>
              <a:t>Wednesday </a:t>
            </a:r>
            <a:r>
              <a:rPr lang="en-US" sz="2500" b="0" i="0" u="none">
                <a:solidFill>
                  <a:schemeClr val="dk1"/>
                </a:solidFill>
                <a:latin typeface="Arial"/>
                <a:ea typeface="Arial"/>
                <a:cs typeface="Arial"/>
                <a:sym typeface="Arial"/>
              </a:rPr>
              <a:t>1</a:t>
            </a:r>
            <a:r>
              <a:rPr lang="en-US" sz="2500"/>
              <a:t>0</a:t>
            </a:r>
            <a:r>
              <a:rPr lang="en-US" sz="2500" b="0" i="0" u="none" baseline="30000">
                <a:solidFill>
                  <a:schemeClr val="dk1"/>
                </a:solidFill>
                <a:latin typeface="Arial"/>
                <a:ea typeface="Arial"/>
                <a:cs typeface="Arial"/>
                <a:sym typeface="Arial"/>
              </a:rPr>
              <a:t>th</a:t>
            </a:r>
            <a:r>
              <a:rPr lang="en-US" sz="2500" b="0" i="0" u="none">
                <a:solidFill>
                  <a:schemeClr val="dk1"/>
                </a:solidFill>
                <a:latin typeface="Arial"/>
                <a:ea typeface="Arial"/>
                <a:cs typeface="Arial"/>
                <a:sym typeface="Arial"/>
              </a:rPr>
              <a:t> June</a:t>
            </a:r>
            <a:endParaRPr sz="2500" b="0" i="0" u="none">
              <a:solidFill>
                <a:schemeClr val="dk1"/>
              </a:solidFill>
              <a:latin typeface="Arial"/>
              <a:ea typeface="Arial"/>
              <a:cs typeface="Arial"/>
              <a:sym typeface="Arial"/>
            </a:endParaRPr>
          </a:p>
          <a:p>
            <a:pPr marL="457200" lvl="0" indent="-387350" algn="l" rtl="0">
              <a:lnSpc>
                <a:spcPct val="100000"/>
              </a:lnSpc>
              <a:spcBef>
                <a:spcPts val="0"/>
              </a:spcBef>
              <a:spcAft>
                <a:spcPts val="0"/>
              </a:spcAft>
              <a:buSzPts val="2500"/>
              <a:buChar char="●"/>
            </a:pPr>
            <a:r>
              <a:rPr lang="en-US" sz="2500"/>
              <a:t>Review of mock results</a:t>
            </a:r>
            <a:endParaRPr sz="2500"/>
          </a:p>
          <a:p>
            <a:pPr marL="457200" lvl="0" indent="-387350" algn="l" rtl="0">
              <a:lnSpc>
                <a:spcPct val="100000"/>
              </a:lnSpc>
              <a:spcBef>
                <a:spcPts val="0"/>
              </a:spcBef>
              <a:spcAft>
                <a:spcPts val="0"/>
              </a:spcAft>
              <a:buSzPts val="2500"/>
              <a:buChar char="●"/>
            </a:pPr>
            <a:r>
              <a:rPr lang="en-US" sz="2500"/>
              <a:t>September 2024 retakes for students with U and E in the mocks &amp; discussion with students about next steps</a:t>
            </a:r>
            <a:endParaRPr sz="2500"/>
          </a:p>
          <a:p>
            <a:pPr marL="457200" lvl="0" indent="-387350" algn="l" rtl="0">
              <a:lnSpc>
                <a:spcPct val="100000"/>
              </a:lnSpc>
              <a:spcBef>
                <a:spcPts val="0"/>
              </a:spcBef>
              <a:spcAft>
                <a:spcPts val="0"/>
              </a:spcAft>
              <a:buSzPts val="2500"/>
              <a:buChar char="●"/>
            </a:pPr>
            <a:r>
              <a:rPr lang="en-US" sz="2500"/>
              <a:t>UCAS predicted grades</a:t>
            </a:r>
            <a:endParaRPr sz="2500"/>
          </a:p>
          <a:p>
            <a:pPr marL="457200" lvl="0" indent="-387350" algn="l" rtl="0">
              <a:lnSpc>
                <a:spcPct val="100000"/>
              </a:lnSpc>
              <a:spcBef>
                <a:spcPts val="0"/>
              </a:spcBef>
              <a:spcAft>
                <a:spcPts val="0"/>
              </a:spcAft>
              <a:buSzPts val="2500"/>
              <a:buChar char="●"/>
            </a:pPr>
            <a:r>
              <a:rPr lang="en-US" sz="2500"/>
              <a:t>Y13 Mocks in February (next academic year)</a:t>
            </a:r>
            <a:endParaRPr sz="2500"/>
          </a:p>
          <a:p>
            <a:pPr marL="457200" lvl="0" indent="-387350" algn="l" rtl="0">
              <a:lnSpc>
                <a:spcPct val="100000"/>
              </a:lnSpc>
              <a:spcBef>
                <a:spcPts val="0"/>
              </a:spcBef>
              <a:spcAft>
                <a:spcPts val="0"/>
              </a:spcAft>
              <a:buSzPts val="2500"/>
              <a:buChar char="●"/>
            </a:pPr>
            <a:r>
              <a:rPr lang="en-US" sz="2500"/>
              <a:t>Extra revision sessions closer to the A Level Exams</a:t>
            </a:r>
            <a:endParaRPr sz="2500"/>
          </a:p>
          <a:p>
            <a:pPr marL="0" lvl="0" indent="0" algn="l" rtl="0">
              <a:lnSpc>
                <a:spcPct val="100000"/>
              </a:lnSpc>
              <a:spcBef>
                <a:spcPts val="640"/>
              </a:spcBef>
              <a:spcAft>
                <a:spcPts val="0"/>
              </a:spcAft>
              <a:buSzPts val="3200"/>
              <a:buNone/>
            </a:pPr>
            <a:endParaRPr sz="25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2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2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156d575f0b1_0_44"/>
          <p:cNvSpPr txBox="1">
            <a:spLocks noGrp="1"/>
          </p:cNvSpPr>
          <p:nvPr>
            <p:ph type="ctrTitle"/>
          </p:nvPr>
        </p:nvSpPr>
        <p:spPr>
          <a:xfrm>
            <a:off x="685800" y="268200"/>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b="1">
                <a:solidFill>
                  <a:srgbClr val="00B050"/>
                </a:solidFill>
              </a:rPr>
              <a:t>Physical and Emotional Wellbeing</a:t>
            </a:r>
            <a:endParaRPr b="1">
              <a:solidFill>
                <a:srgbClr val="00B050"/>
              </a:solidFill>
            </a:endParaRPr>
          </a:p>
        </p:txBody>
      </p:sp>
      <p:sp>
        <p:nvSpPr>
          <p:cNvPr id="334" name="Google Shape;334;g156d575f0b1_0_44"/>
          <p:cNvSpPr txBox="1">
            <a:spLocks noGrp="1"/>
          </p:cNvSpPr>
          <p:nvPr>
            <p:ph type="subTitle" idx="1"/>
          </p:nvPr>
        </p:nvSpPr>
        <p:spPr>
          <a:xfrm>
            <a:off x="762800" y="1738200"/>
            <a:ext cx="7957500" cy="256710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0"/>
              </a:spcBef>
              <a:spcAft>
                <a:spcPts val="0"/>
              </a:spcAft>
              <a:buClr>
                <a:schemeClr val="dk1"/>
              </a:buClr>
              <a:buSzPts val="2600"/>
              <a:buFont typeface="Arial"/>
              <a:buChar char="●"/>
            </a:pPr>
            <a:r>
              <a:rPr lang="en-US" sz="2600"/>
              <a:t>School Health practitioner</a:t>
            </a:r>
            <a:endParaRPr sz="2600"/>
          </a:p>
          <a:p>
            <a:pPr marL="457200" lvl="0" indent="-393700" algn="l" rtl="0">
              <a:lnSpc>
                <a:spcPct val="100000"/>
              </a:lnSpc>
              <a:spcBef>
                <a:spcPts val="0"/>
              </a:spcBef>
              <a:spcAft>
                <a:spcPts val="0"/>
              </a:spcAft>
              <a:buClr>
                <a:schemeClr val="dk1"/>
              </a:buClr>
              <a:buSzPts val="2600"/>
              <a:buFont typeface="Arial"/>
              <a:buChar char="●"/>
            </a:pPr>
            <a:r>
              <a:rPr lang="en-US" sz="2600"/>
              <a:t>Mental Health First Aiders (trained teachers)</a:t>
            </a:r>
            <a:endParaRPr sz="2600"/>
          </a:p>
          <a:p>
            <a:pPr marL="457200" lvl="0" indent="-393700" algn="l" rtl="0">
              <a:lnSpc>
                <a:spcPct val="100000"/>
              </a:lnSpc>
              <a:spcBef>
                <a:spcPts val="0"/>
              </a:spcBef>
              <a:spcAft>
                <a:spcPts val="0"/>
              </a:spcAft>
              <a:buSzPts val="2600"/>
              <a:buChar char="●"/>
            </a:pPr>
            <a:r>
              <a:rPr lang="en-US" sz="2600"/>
              <a:t>Extra curricular activities (PE, gym, music band)</a:t>
            </a:r>
            <a:endParaRPr sz="2600"/>
          </a:p>
          <a:p>
            <a:pPr marL="457200" lvl="0" indent="-393700" algn="l" rtl="0">
              <a:lnSpc>
                <a:spcPct val="100000"/>
              </a:lnSpc>
              <a:spcBef>
                <a:spcPts val="0"/>
              </a:spcBef>
              <a:spcAft>
                <a:spcPts val="0"/>
              </a:spcAft>
              <a:buSzPts val="2600"/>
              <a:buChar char="●"/>
            </a:pPr>
            <a:r>
              <a:rPr lang="en-US" sz="2600"/>
              <a:t>Well-being sessions during registration</a:t>
            </a:r>
            <a:endParaRPr sz="2600"/>
          </a:p>
          <a:p>
            <a:pPr marL="457200" lvl="0" indent="-393700" algn="l" rtl="0">
              <a:lnSpc>
                <a:spcPct val="100000"/>
              </a:lnSpc>
              <a:spcBef>
                <a:spcPts val="0"/>
              </a:spcBef>
              <a:spcAft>
                <a:spcPts val="0"/>
              </a:spcAft>
              <a:buSzPts val="2600"/>
              <a:buChar char="●"/>
            </a:pPr>
            <a:r>
              <a:rPr lang="en-US" sz="2600"/>
              <a:t>PSHE sessions on Anxiety and stress, mental health, first aid</a:t>
            </a:r>
            <a:endParaRPr sz="2600"/>
          </a:p>
          <a:p>
            <a:pPr marL="457200" lvl="0" indent="-393700" algn="l" rtl="0">
              <a:lnSpc>
                <a:spcPct val="100000"/>
              </a:lnSpc>
              <a:spcBef>
                <a:spcPts val="0"/>
              </a:spcBef>
              <a:spcAft>
                <a:spcPts val="0"/>
              </a:spcAft>
              <a:buSzPts val="2600"/>
              <a:buChar char="●"/>
            </a:pPr>
            <a:r>
              <a:rPr lang="en-US" sz="2600"/>
              <a:t>Girls On Board</a:t>
            </a:r>
            <a:endParaRPr sz="2600"/>
          </a:p>
          <a:p>
            <a:pPr marL="457200" lvl="0" indent="0" algn="l" rtl="0">
              <a:lnSpc>
                <a:spcPct val="100000"/>
              </a:lnSpc>
              <a:spcBef>
                <a:spcPts val="480"/>
              </a:spcBef>
              <a:spcAft>
                <a:spcPts val="0"/>
              </a:spcAft>
              <a:buSzPts val="3200"/>
              <a:buNone/>
            </a:pPr>
            <a:endParaRPr sz="2600"/>
          </a:p>
          <a:p>
            <a:pPr marL="0" lvl="0" indent="0" algn="l" rtl="0">
              <a:lnSpc>
                <a:spcPct val="100000"/>
              </a:lnSpc>
              <a:spcBef>
                <a:spcPts val="640"/>
              </a:spcBef>
              <a:spcAft>
                <a:spcPts val="0"/>
              </a:spcAft>
              <a:buSzPts val="3200"/>
              <a:buNone/>
            </a:pPr>
            <a:endParaRPr sz="2600"/>
          </a:p>
        </p:txBody>
      </p:sp>
      <p:pic>
        <p:nvPicPr>
          <p:cNvPr id="335" name="Google Shape;335;g156d575f0b1_0_4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891075" y="5083675"/>
            <a:ext cx="3252925" cy="17743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g156d575f0b1_0_98"/>
          <p:cNvSpPr txBox="1">
            <a:spLocks noGrp="1"/>
          </p:cNvSpPr>
          <p:nvPr>
            <p:ph type="ctrTitle"/>
          </p:nvPr>
        </p:nvSpPr>
        <p:spPr>
          <a:xfrm>
            <a:off x="685800" y="411450"/>
            <a:ext cx="7772400" cy="1343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b="1">
                <a:solidFill>
                  <a:srgbClr val="00B050"/>
                </a:solidFill>
              </a:rPr>
              <a:t>Spiritual development</a:t>
            </a:r>
            <a:endParaRPr b="1">
              <a:solidFill>
                <a:srgbClr val="00B050"/>
              </a:solidFill>
            </a:endParaRPr>
          </a:p>
        </p:txBody>
      </p:sp>
      <p:sp>
        <p:nvSpPr>
          <p:cNvPr id="341" name="Google Shape;341;g156d575f0b1_0_98"/>
          <p:cNvSpPr txBox="1">
            <a:spLocks noGrp="1"/>
          </p:cNvSpPr>
          <p:nvPr>
            <p:ph type="subTitle" idx="1"/>
          </p:nvPr>
        </p:nvSpPr>
        <p:spPr>
          <a:xfrm>
            <a:off x="762800" y="1738200"/>
            <a:ext cx="7957500" cy="256710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0"/>
              </a:spcBef>
              <a:spcAft>
                <a:spcPts val="0"/>
              </a:spcAft>
              <a:buSzPts val="2600"/>
              <a:buChar char="●"/>
            </a:pPr>
            <a:r>
              <a:rPr lang="en-US" sz="2600"/>
              <a:t>Daily prayer</a:t>
            </a:r>
            <a:endParaRPr sz="2600"/>
          </a:p>
          <a:p>
            <a:pPr marL="457200" lvl="0" indent="-393700" algn="l" rtl="0">
              <a:lnSpc>
                <a:spcPct val="100000"/>
              </a:lnSpc>
              <a:spcBef>
                <a:spcPts val="0"/>
              </a:spcBef>
              <a:spcAft>
                <a:spcPts val="0"/>
              </a:spcAft>
              <a:buSzPts val="2600"/>
              <a:buChar char="●"/>
            </a:pPr>
            <a:r>
              <a:rPr lang="en-US" sz="2600"/>
              <a:t>Weekly general RE lessons</a:t>
            </a:r>
            <a:endParaRPr sz="2600"/>
          </a:p>
          <a:p>
            <a:pPr marL="457200" lvl="0" indent="-393700" algn="l" rtl="0">
              <a:lnSpc>
                <a:spcPct val="100000"/>
              </a:lnSpc>
              <a:spcBef>
                <a:spcPts val="0"/>
              </a:spcBef>
              <a:spcAft>
                <a:spcPts val="0"/>
              </a:spcAft>
              <a:buSzPts val="2600"/>
              <a:buChar char="●"/>
            </a:pPr>
            <a:r>
              <a:rPr lang="en-US" sz="2600"/>
              <a:t>Diversity days</a:t>
            </a:r>
            <a:endParaRPr sz="2600"/>
          </a:p>
          <a:p>
            <a:pPr marL="457200" lvl="0" indent="-393700" algn="l" rtl="0">
              <a:lnSpc>
                <a:spcPct val="100000"/>
              </a:lnSpc>
              <a:spcBef>
                <a:spcPts val="0"/>
              </a:spcBef>
              <a:spcAft>
                <a:spcPts val="0"/>
              </a:spcAft>
              <a:buSzPts val="2600"/>
              <a:buChar char="●"/>
            </a:pPr>
            <a:r>
              <a:rPr lang="en-US" sz="2600"/>
              <a:t>Faith in action day</a:t>
            </a:r>
            <a:endParaRPr sz="2600"/>
          </a:p>
          <a:p>
            <a:pPr marL="457200" lvl="0" indent="-393700" algn="l" rtl="0">
              <a:lnSpc>
                <a:spcPct val="100000"/>
              </a:lnSpc>
              <a:spcBef>
                <a:spcPts val="0"/>
              </a:spcBef>
              <a:spcAft>
                <a:spcPts val="0"/>
              </a:spcAft>
              <a:buSzPts val="2600"/>
              <a:buChar char="●"/>
            </a:pPr>
            <a:r>
              <a:rPr lang="en-US" sz="2600"/>
              <a:t>Weekly diversity activities during registration</a:t>
            </a:r>
            <a:endParaRPr sz="2600"/>
          </a:p>
          <a:p>
            <a:pPr marL="457200" lvl="0" indent="-393700" algn="l" rtl="0">
              <a:lnSpc>
                <a:spcPct val="100000"/>
              </a:lnSpc>
              <a:spcBef>
                <a:spcPts val="0"/>
              </a:spcBef>
              <a:spcAft>
                <a:spcPts val="0"/>
              </a:spcAft>
              <a:buSzPts val="2600"/>
              <a:buChar char="●"/>
            </a:pPr>
            <a:r>
              <a:rPr lang="en-US" sz="2600"/>
              <a:t>Chapel is open for prayers for all our students, regardless of religious beliefs.</a:t>
            </a:r>
            <a:endParaRPr sz="2600"/>
          </a:p>
          <a:p>
            <a:pPr marL="457200" lvl="0" indent="-393700" algn="l" rtl="0">
              <a:lnSpc>
                <a:spcPct val="100000"/>
              </a:lnSpc>
              <a:spcBef>
                <a:spcPts val="0"/>
              </a:spcBef>
              <a:spcAft>
                <a:spcPts val="0"/>
              </a:spcAft>
              <a:buSzPts val="2600"/>
              <a:buChar char="●"/>
            </a:pPr>
            <a:r>
              <a:rPr lang="en-US" sz="2600"/>
              <a:t>Muslim students can use the chapel during the month of Ramadan</a:t>
            </a:r>
            <a:endParaRPr sz="2600"/>
          </a:p>
          <a:p>
            <a:pPr marL="457200" lvl="0" indent="-393700" algn="l" rtl="0">
              <a:lnSpc>
                <a:spcPct val="100000"/>
              </a:lnSpc>
              <a:spcBef>
                <a:spcPts val="0"/>
              </a:spcBef>
              <a:spcAft>
                <a:spcPts val="0"/>
              </a:spcAft>
              <a:buSzPts val="2600"/>
              <a:buChar char="●"/>
            </a:pPr>
            <a:r>
              <a:rPr lang="en-US" sz="2600"/>
              <a:t>Volunteering opportunities in local </a:t>
            </a:r>
            <a:endParaRPr sz="2600"/>
          </a:p>
          <a:p>
            <a:pPr marL="0" lvl="0" indent="0" algn="l" rtl="0">
              <a:lnSpc>
                <a:spcPct val="100000"/>
              </a:lnSpc>
              <a:spcBef>
                <a:spcPts val="0"/>
              </a:spcBef>
              <a:spcAft>
                <a:spcPts val="0"/>
              </a:spcAft>
              <a:buSzPts val="3200"/>
              <a:buNone/>
            </a:pPr>
            <a:r>
              <a:rPr lang="en-US" sz="2600"/>
              <a:t>     community</a:t>
            </a:r>
            <a:endParaRPr sz="2600"/>
          </a:p>
        </p:txBody>
      </p:sp>
      <p:pic>
        <p:nvPicPr>
          <p:cNvPr id="342" name="Google Shape;342;g156d575f0b1_0_9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78923" y="5174825"/>
            <a:ext cx="2458425" cy="15307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3"/>
          <p:cNvSpPr txBox="1">
            <a:spLocks noGrp="1"/>
          </p:cNvSpPr>
          <p:nvPr>
            <p:ph type="ctrTitle"/>
          </p:nvPr>
        </p:nvSpPr>
        <p:spPr>
          <a:xfrm>
            <a:off x="3514925" y="876975"/>
            <a:ext cx="5456100" cy="1298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1" i="0" u="none">
                <a:solidFill>
                  <a:srgbClr val="00B050"/>
                </a:solidFill>
              </a:rPr>
              <a:t>Punctuality </a:t>
            </a:r>
            <a:endParaRPr b="1">
              <a:solidFill>
                <a:srgbClr val="00B050"/>
              </a:solidFill>
            </a:endParaRPr>
          </a:p>
        </p:txBody>
      </p:sp>
      <p:pic>
        <p:nvPicPr>
          <p:cNvPr id="348" name="Google Shape;348;p33" descr="Image result for la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57475" y="358025"/>
            <a:ext cx="3502600" cy="3070975"/>
          </a:xfrm>
          <a:prstGeom prst="rect">
            <a:avLst/>
          </a:prstGeom>
          <a:noFill/>
          <a:ln>
            <a:noFill/>
          </a:ln>
        </p:spPr>
      </p:pic>
      <p:sp>
        <p:nvSpPr>
          <p:cNvPr id="349" name="Google Shape;349;p33"/>
          <p:cNvSpPr txBox="1">
            <a:spLocks noGrp="1"/>
          </p:cNvSpPr>
          <p:nvPr>
            <p:ph type="subTitle" idx="1"/>
          </p:nvPr>
        </p:nvSpPr>
        <p:spPr>
          <a:xfrm>
            <a:off x="3860075" y="2023650"/>
            <a:ext cx="5202300" cy="2188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8.35am in school</a:t>
            </a:r>
            <a:endParaRPr sz="3200" b="0" i="0" u="none">
              <a:solidFill>
                <a:schemeClr val="dk1"/>
              </a:solidFill>
              <a:latin typeface="Arial"/>
              <a:ea typeface="Arial"/>
              <a:cs typeface="Arial"/>
              <a:sym typeface="Arial"/>
            </a:endParaRPr>
          </a:p>
          <a:p>
            <a:pPr marL="0" lvl="0" indent="0" algn="ctr" rtl="0">
              <a:lnSpc>
                <a:spcPct val="100000"/>
              </a:lnSpc>
              <a:spcBef>
                <a:spcPts val="0"/>
              </a:spcBef>
              <a:spcAft>
                <a:spcPts val="0"/>
              </a:spcAft>
              <a:buClr>
                <a:schemeClr val="dk1"/>
              </a:buClr>
              <a:buSzPts val="3200"/>
              <a:buFont typeface="Arial"/>
              <a:buNone/>
            </a:pPr>
            <a:r>
              <a:rPr lang="en-US"/>
              <a:t>After school detentions</a:t>
            </a:r>
            <a:endParaRPr/>
          </a:p>
          <a:p>
            <a:pPr marL="0" lvl="0" indent="0" algn="ctr" rtl="0">
              <a:lnSpc>
                <a:spcPct val="100000"/>
              </a:lnSpc>
              <a:spcBef>
                <a:spcPts val="0"/>
              </a:spcBef>
              <a:spcAft>
                <a:spcPts val="0"/>
              </a:spcAft>
              <a:buClr>
                <a:schemeClr val="dk1"/>
              </a:buClr>
              <a:buSzPts val="3200"/>
              <a:buFont typeface="Arial"/>
              <a:buNone/>
            </a:pPr>
            <a:endParaRPr/>
          </a:p>
          <a:p>
            <a:pPr marL="0" lvl="0" indent="0" algn="ctr" rtl="0">
              <a:lnSpc>
                <a:spcPct val="100000"/>
              </a:lnSpc>
              <a:spcBef>
                <a:spcPts val="0"/>
              </a:spcBef>
              <a:spcAft>
                <a:spcPts val="0"/>
              </a:spcAft>
              <a:buClr>
                <a:schemeClr val="dk1"/>
              </a:buClr>
              <a:buSzPts val="3200"/>
              <a:buFont typeface="Arial"/>
              <a:buNone/>
            </a:pPr>
            <a:endParaRPr/>
          </a:p>
        </p:txBody>
      </p:sp>
      <p:pic>
        <p:nvPicPr>
          <p:cNvPr id="350" name="Google Shape;350;p3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2400" y="3581400"/>
            <a:ext cx="3124200" cy="3124200"/>
          </a:xfrm>
          <a:prstGeom prst="rect">
            <a:avLst/>
          </a:prstGeom>
          <a:noFill/>
          <a:ln>
            <a:noFill/>
          </a:ln>
        </p:spPr>
      </p:pic>
      <p:sp>
        <p:nvSpPr>
          <p:cNvPr id="351" name="Google Shape;351;p33"/>
          <p:cNvSpPr txBox="1">
            <a:spLocks noGrp="1"/>
          </p:cNvSpPr>
          <p:nvPr>
            <p:ph type="ctrTitle"/>
          </p:nvPr>
        </p:nvSpPr>
        <p:spPr>
          <a:xfrm>
            <a:off x="3514925" y="3429000"/>
            <a:ext cx="5456100" cy="1298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b="1">
                <a:solidFill>
                  <a:srgbClr val="00B050"/>
                </a:solidFill>
              </a:rPr>
              <a:t>Dress code</a:t>
            </a:r>
            <a:endParaRPr b="1">
              <a:solidFill>
                <a:srgbClr val="00B050"/>
              </a:solidFill>
            </a:endParaRPr>
          </a:p>
        </p:txBody>
      </p:sp>
      <p:sp>
        <p:nvSpPr>
          <p:cNvPr id="352" name="Google Shape;352;p33"/>
          <p:cNvSpPr txBox="1"/>
          <p:nvPr/>
        </p:nvSpPr>
        <p:spPr>
          <a:xfrm>
            <a:off x="4134400" y="5114100"/>
            <a:ext cx="4332300" cy="1169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Arial"/>
                <a:ea typeface="Arial"/>
                <a:cs typeface="Arial"/>
                <a:sym typeface="Arial"/>
              </a:rPr>
              <a:t>Change clothes</a:t>
            </a:r>
            <a:endParaRPr sz="32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Arial"/>
                <a:ea typeface="Arial"/>
                <a:cs typeface="Arial"/>
                <a:sym typeface="Arial"/>
              </a:rPr>
              <a:t>After school detentions </a:t>
            </a:r>
            <a:endParaRPr sz="3200" b="0" i="0" u="none" strike="noStrike" cap="none">
              <a:solidFill>
                <a:schemeClr val="dk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g156d575f0b1_0_113"/>
          <p:cNvSpPr txBox="1">
            <a:spLocks noGrp="1"/>
          </p:cNvSpPr>
          <p:nvPr>
            <p:ph type="ctrTitle"/>
          </p:nvPr>
        </p:nvSpPr>
        <p:spPr>
          <a:xfrm>
            <a:off x="667875" y="644200"/>
            <a:ext cx="7765800" cy="1298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000" b="1">
                <a:solidFill>
                  <a:srgbClr val="00B050"/>
                </a:solidFill>
              </a:rPr>
              <a:t>Emails (sixth form admin team)</a:t>
            </a:r>
            <a:endParaRPr sz="4000" b="1">
              <a:solidFill>
                <a:srgbClr val="00B050"/>
              </a:solidFill>
            </a:endParaRPr>
          </a:p>
          <a:p>
            <a:pPr marL="0" lvl="0" indent="0" algn="ctr" rtl="0">
              <a:lnSpc>
                <a:spcPct val="100000"/>
              </a:lnSpc>
              <a:spcBef>
                <a:spcPts val="0"/>
              </a:spcBef>
              <a:spcAft>
                <a:spcPts val="0"/>
              </a:spcAft>
              <a:buClr>
                <a:schemeClr val="dk2"/>
              </a:buClr>
              <a:buSzPts val="4400"/>
              <a:buFont typeface="Arial"/>
              <a:buNone/>
            </a:pPr>
            <a:r>
              <a:rPr lang="en-US" sz="4000" b="1">
                <a:solidFill>
                  <a:srgbClr val="00B050"/>
                </a:solidFill>
              </a:rPr>
              <a:t>and google classroom</a:t>
            </a:r>
            <a:endParaRPr sz="4000" b="1">
              <a:solidFill>
                <a:srgbClr val="00B050"/>
              </a:solidFill>
            </a:endParaRPr>
          </a:p>
        </p:txBody>
      </p:sp>
      <p:pic>
        <p:nvPicPr>
          <p:cNvPr id="358" name="Google Shape;358;g156d575f0b1_0_11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2400" y="2095300"/>
            <a:ext cx="2590799" cy="1945100"/>
          </a:xfrm>
          <a:prstGeom prst="rect">
            <a:avLst/>
          </a:prstGeom>
          <a:noFill/>
          <a:ln>
            <a:noFill/>
          </a:ln>
        </p:spPr>
      </p:pic>
      <p:pic>
        <p:nvPicPr>
          <p:cNvPr id="359" name="Google Shape;359;g156d575f0b1_0_113"/>
          <p:cNvPicPr preferRelativeResize="0"/>
          <p:nvPr/>
        </p:nvPicPr>
        <p:blipFill rotWithShape="1">
          <a:blip r:embed="rId4">
            <a:alphaModFix/>
          </a:blip>
          <a:srcRect/>
          <a:stretch/>
        </p:blipFill>
        <p:spPr>
          <a:xfrm>
            <a:off x="2922325" y="2156300"/>
            <a:ext cx="2988680" cy="1823100"/>
          </a:xfrm>
          <a:prstGeom prst="rect">
            <a:avLst/>
          </a:prstGeom>
          <a:noFill/>
          <a:ln>
            <a:noFill/>
          </a:ln>
        </p:spPr>
      </p:pic>
      <p:sp>
        <p:nvSpPr>
          <p:cNvPr id="360" name="Google Shape;360;g156d575f0b1_0_113"/>
          <p:cNvSpPr txBox="1">
            <a:spLocks noGrp="1"/>
          </p:cNvSpPr>
          <p:nvPr>
            <p:ph type="ctrTitle"/>
          </p:nvPr>
        </p:nvSpPr>
        <p:spPr>
          <a:xfrm>
            <a:off x="2094925" y="3979400"/>
            <a:ext cx="4051200" cy="1298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3400" b="1">
                <a:solidFill>
                  <a:srgbClr val="00B050"/>
                </a:solidFill>
              </a:rPr>
              <a:t>parent/guardian </a:t>
            </a:r>
            <a:endParaRPr sz="3400" b="1">
              <a:solidFill>
                <a:srgbClr val="00B050"/>
              </a:solidFill>
            </a:endParaRPr>
          </a:p>
          <a:p>
            <a:pPr marL="0" lvl="0" indent="0" algn="ctr" rtl="0">
              <a:lnSpc>
                <a:spcPct val="100000"/>
              </a:lnSpc>
              <a:spcBef>
                <a:spcPts val="0"/>
              </a:spcBef>
              <a:spcAft>
                <a:spcPts val="0"/>
              </a:spcAft>
              <a:buClr>
                <a:schemeClr val="dk2"/>
              </a:buClr>
              <a:buSzPts val="4400"/>
              <a:buFont typeface="Arial"/>
              <a:buNone/>
            </a:pPr>
            <a:r>
              <a:rPr lang="en-US" sz="3400" b="1">
                <a:solidFill>
                  <a:srgbClr val="00B050"/>
                </a:solidFill>
              </a:rPr>
              <a:t>summary</a:t>
            </a:r>
            <a:endParaRPr sz="3400" b="1">
              <a:solidFill>
                <a:srgbClr val="00B050"/>
              </a:solidFill>
            </a:endParaRPr>
          </a:p>
        </p:txBody>
      </p:sp>
      <p:pic>
        <p:nvPicPr>
          <p:cNvPr id="361" name="Google Shape;361;g156d575f0b1_0_113"/>
          <p:cNvPicPr preferRelativeResize="0"/>
          <p:nvPr/>
        </p:nvPicPr>
        <p:blipFill rotWithShape="1">
          <a:blip r:embed="rId5">
            <a:alphaModFix/>
          </a:blip>
          <a:srcRect/>
          <a:stretch/>
        </p:blipFill>
        <p:spPr>
          <a:xfrm>
            <a:off x="5911010" y="2577338"/>
            <a:ext cx="3113675" cy="9810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Shape 365"/>
        <p:cNvGrpSpPr/>
        <p:nvPr/>
      </p:nvGrpSpPr>
      <p:grpSpPr>
        <a:xfrm>
          <a:off x="0" y="0"/>
          <a:ext cx="0" cy="0"/>
          <a:chOff x="0" y="0"/>
          <a:chExt cx="0" cy="0"/>
        </a:xfrm>
      </p:grpSpPr>
      <p:pic>
        <p:nvPicPr>
          <p:cNvPr id="366" name="Google Shape;366;p35"/>
          <p:cNvPicPr preferRelativeResize="0"/>
          <p:nvPr/>
        </p:nvPicPr>
        <p:blipFill rotWithShape="1">
          <a:blip r:embed="rId3">
            <a:alphaModFix/>
          </a:blip>
          <a:srcRect/>
          <a:stretch/>
        </p:blipFill>
        <p:spPr>
          <a:xfrm>
            <a:off x="1962300" y="1094676"/>
            <a:ext cx="5219400" cy="35369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g37f3baa6779_0_0"/>
          <p:cNvSpPr txBox="1">
            <a:spLocks noGrp="1"/>
          </p:cNvSpPr>
          <p:nvPr>
            <p:ph type="ctrTitle"/>
          </p:nvPr>
        </p:nvSpPr>
        <p:spPr>
          <a:xfrm>
            <a:off x="717900" y="1586975"/>
            <a:ext cx="7708200" cy="33252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Clr>
                <a:schemeClr val="dk1"/>
              </a:buClr>
              <a:buSzPts val="1100"/>
              <a:buFont typeface="Arial"/>
              <a:buNone/>
            </a:pPr>
            <a:r>
              <a:rPr lang="en-US" sz="5000">
                <a:latin typeface="Calibri"/>
                <a:ea typeface="Calibri"/>
                <a:cs typeface="Calibri"/>
                <a:sym typeface="Calibri"/>
              </a:rPr>
              <a:t>Careers Education, Information, Advice &amp; Guidance </a:t>
            </a:r>
            <a:r>
              <a:rPr lang="en-US" sz="5000" b="1">
                <a:latin typeface="Calibri"/>
                <a:ea typeface="Calibri"/>
                <a:cs typeface="Calibri"/>
                <a:sym typeface="Calibri"/>
              </a:rPr>
              <a:t> </a:t>
            </a:r>
            <a:r>
              <a:rPr lang="en-US" sz="5000">
                <a:latin typeface="Calibri"/>
                <a:ea typeface="Calibri"/>
                <a:cs typeface="Calibri"/>
                <a:sym typeface="Calibri"/>
              </a:rPr>
              <a:t>(CEIAG)</a:t>
            </a:r>
            <a:endParaRPr sz="5000">
              <a:latin typeface="Calibri"/>
              <a:ea typeface="Calibri"/>
              <a:cs typeface="Calibri"/>
              <a:sym typeface="Calibri"/>
            </a:endParaRPr>
          </a:p>
        </p:txBody>
      </p:sp>
      <p:pic>
        <p:nvPicPr>
          <p:cNvPr id="372" name="Google Shape;372;g37f3baa6779_0_0" title="New badge different stars.pn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249025" y="302281"/>
            <a:ext cx="1696673" cy="169667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303c797b152_0_0"/>
          <p:cNvSpPr txBox="1">
            <a:spLocks noGrp="1"/>
          </p:cNvSpPr>
          <p:nvPr>
            <p:ph type="ctrTitle"/>
          </p:nvPr>
        </p:nvSpPr>
        <p:spPr>
          <a:xfrm>
            <a:off x="311708" y="992767"/>
            <a:ext cx="8520600" cy="2736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 </a:t>
            </a:r>
            <a:endParaRPr/>
          </a:p>
        </p:txBody>
      </p:sp>
      <p:pic>
        <p:nvPicPr>
          <p:cNvPr id="115" name="Google Shape;115;g303c797b152_0_0" descr="http://randalldsmith.com/wp-content/uploads/2014/01/team-building.jpg"/>
          <p:cNvPicPr preferRelativeResize="0"/>
          <p:nvPr/>
        </p:nvPicPr>
        <p:blipFill rotWithShape="1">
          <a:blip r:embed="rId3">
            <a:alphaModFix/>
          </a:blip>
          <a:srcRect/>
          <a:stretch/>
        </p:blipFill>
        <p:spPr>
          <a:xfrm>
            <a:off x="1979612" y="908050"/>
            <a:ext cx="5143500" cy="50482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g37f3baa6779_0_85"/>
          <p:cNvSpPr txBox="1">
            <a:spLocks noGrp="1"/>
          </p:cNvSpPr>
          <p:nvPr>
            <p:ph type="title"/>
          </p:nvPr>
        </p:nvSpPr>
        <p:spPr>
          <a:xfrm>
            <a:off x="1146025" y="707633"/>
            <a:ext cx="3208800" cy="1371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4200" i="1">
                <a:solidFill>
                  <a:srgbClr val="38761D"/>
                </a:solidFill>
                <a:latin typeface="Lora"/>
                <a:ea typeface="Lora"/>
                <a:cs typeface="Lora"/>
                <a:sym typeface="Lora"/>
              </a:rPr>
              <a:t> </a:t>
            </a:r>
            <a:r>
              <a:rPr lang="en-US" sz="3200"/>
              <a:t> </a:t>
            </a:r>
            <a:endParaRPr sz="3200"/>
          </a:p>
        </p:txBody>
      </p:sp>
      <p:sp>
        <p:nvSpPr>
          <p:cNvPr id="378" name="Google Shape;378;g37f3baa6779_0_85"/>
          <p:cNvSpPr txBox="1">
            <a:spLocks noGrp="1"/>
          </p:cNvSpPr>
          <p:nvPr>
            <p:ph type="body" idx="1"/>
          </p:nvPr>
        </p:nvSpPr>
        <p:spPr>
          <a:xfrm>
            <a:off x="632881" y="2678796"/>
            <a:ext cx="3328500" cy="3706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600" b="1">
                <a:latin typeface="Roboto"/>
                <a:ea typeface="Roboto"/>
                <a:cs typeface="Roboto"/>
                <a:sym typeface="Roboto"/>
              </a:rPr>
              <a:t>Ms Lynn Gordon </a:t>
            </a:r>
            <a:endParaRPr sz="1600" b="1">
              <a:latin typeface="Roboto"/>
              <a:ea typeface="Roboto"/>
              <a:cs typeface="Roboto"/>
              <a:sym typeface="Roboto"/>
            </a:endParaRPr>
          </a:p>
          <a:p>
            <a:pPr marL="0" lvl="0" indent="0" algn="l" rtl="0">
              <a:spcBef>
                <a:spcPts val="1200"/>
              </a:spcBef>
              <a:spcAft>
                <a:spcPts val="0"/>
              </a:spcAft>
              <a:buNone/>
            </a:pPr>
            <a:r>
              <a:rPr lang="en-US" sz="1600">
                <a:latin typeface="Roboto"/>
                <a:ea typeface="Roboto"/>
                <a:cs typeface="Roboto"/>
                <a:sym typeface="Roboto"/>
              </a:rPr>
              <a:t>Careers Lead &amp; Deputy Head </a:t>
            </a:r>
            <a:endParaRPr sz="1600">
              <a:latin typeface="Roboto"/>
              <a:ea typeface="Roboto"/>
              <a:cs typeface="Roboto"/>
              <a:sym typeface="Roboto"/>
            </a:endParaRPr>
          </a:p>
          <a:p>
            <a:pPr marL="0" lvl="0" indent="0" algn="l" rtl="0">
              <a:spcBef>
                <a:spcPts val="1200"/>
              </a:spcBef>
              <a:spcAft>
                <a:spcPts val="0"/>
              </a:spcAft>
              <a:buNone/>
            </a:pPr>
            <a:endParaRPr sz="1600">
              <a:latin typeface="Roboto"/>
              <a:ea typeface="Roboto"/>
              <a:cs typeface="Roboto"/>
              <a:sym typeface="Roboto"/>
            </a:endParaRPr>
          </a:p>
          <a:p>
            <a:pPr marL="0" lvl="0" indent="0" algn="l" rtl="0">
              <a:spcBef>
                <a:spcPts val="1200"/>
              </a:spcBef>
              <a:spcAft>
                <a:spcPts val="1200"/>
              </a:spcAft>
              <a:buNone/>
            </a:pPr>
            <a:endParaRPr sz="1600">
              <a:latin typeface="Roboto"/>
              <a:ea typeface="Roboto"/>
              <a:cs typeface="Roboto"/>
              <a:sym typeface="Roboto"/>
            </a:endParaRPr>
          </a:p>
        </p:txBody>
      </p:sp>
      <p:sp>
        <p:nvSpPr>
          <p:cNvPr id="379" name="Google Shape;379;g37f3baa6779_0_85"/>
          <p:cNvSpPr txBox="1">
            <a:spLocks noGrp="1"/>
          </p:cNvSpPr>
          <p:nvPr>
            <p:ph type="title" idx="3"/>
          </p:nvPr>
        </p:nvSpPr>
        <p:spPr>
          <a:xfrm>
            <a:off x="722425" y="707625"/>
            <a:ext cx="3632400" cy="1371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sz="2500">
              <a:latin typeface="Calibri"/>
              <a:ea typeface="Calibri"/>
              <a:cs typeface="Calibri"/>
              <a:sym typeface="Calibri"/>
            </a:endParaRPr>
          </a:p>
          <a:p>
            <a:pPr marL="0" lvl="0" indent="0" algn="ctr" rtl="0">
              <a:spcBef>
                <a:spcPts val="0"/>
              </a:spcBef>
              <a:spcAft>
                <a:spcPts val="0"/>
              </a:spcAft>
              <a:buNone/>
            </a:pPr>
            <a:r>
              <a:rPr lang="en-US" sz="2500">
                <a:latin typeface="Calibri"/>
                <a:ea typeface="Calibri"/>
                <a:cs typeface="Calibri"/>
                <a:sym typeface="Calibri"/>
              </a:rPr>
              <a:t>The CEIAG Team </a:t>
            </a:r>
            <a:endParaRPr sz="2200">
              <a:latin typeface="Calibri"/>
              <a:ea typeface="Calibri"/>
              <a:cs typeface="Calibri"/>
              <a:sym typeface="Calibri"/>
            </a:endParaRPr>
          </a:p>
        </p:txBody>
      </p:sp>
      <p:sp>
        <p:nvSpPr>
          <p:cNvPr id="380" name="Google Shape;380;g37f3baa6779_0_85"/>
          <p:cNvSpPr txBox="1">
            <a:spLocks noGrp="1"/>
          </p:cNvSpPr>
          <p:nvPr>
            <p:ph type="body" idx="1"/>
          </p:nvPr>
        </p:nvSpPr>
        <p:spPr>
          <a:xfrm>
            <a:off x="3770109" y="2678811"/>
            <a:ext cx="2993400" cy="3706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600" b="1">
                <a:latin typeface="Roboto"/>
                <a:ea typeface="Roboto"/>
                <a:cs typeface="Roboto"/>
                <a:sym typeface="Roboto"/>
              </a:rPr>
              <a:t>Mrs Clare Dewar </a:t>
            </a:r>
            <a:endParaRPr sz="1600" b="1">
              <a:latin typeface="Roboto"/>
              <a:ea typeface="Roboto"/>
              <a:cs typeface="Roboto"/>
              <a:sym typeface="Roboto"/>
            </a:endParaRPr>
          </a:p>
          <a:p>
            <a:pPr marL="0" lvl="0" indent="0" algn="l" rtl="0">
              <a:spcBef>
                <a:spcPts val="1200"/>
              </a:spcBef>
              <a:spcAft>
                <a:spcPts val="0"/>
              </a:spcAft>
              <a:buNone/>
            </a:pPr>
            <a:r>
              <a:rPr lang="en-US" sz="1600">
                <a:latin typeface="Roboto"/>
                <a:ea typeface="Roboto"/>
                <a:cs typeface="Roboto"/>
                <a:sym typeface="Roboto"/>
              </a:rPr>
              <a:t>Careers Advisor </a:t>
            </a:r>
            <a:endParaRPr sz="1600">
              <a:latin typeface="Roboto"/>
              <a:ea typeface="Roboto"/>
              <a:cs typeface="Roboto"/>
              <a:sym typeface="Roboto"/>
            </a:endParaRPr>
          </a:p>
          <a:p>
            <a:pPr marL="0" lvl="0" indent="0" algn="l" rtl="0">
              <a:spcBef>
                <a:spcPts val="1200"/>
              </a:spcBef>
              <a:spcAft>
                <a:spcPts val="0"/>
              </a:spcAft>
              <a:buNone/>
            </a:pPr>
            <a:endParaRPr sz="1600">
              <a:latin typeface="Roboto"/>
              <a:ea typeface="Roboto"/>
              <a:cs typeface="Roboto"/>
              <a:sym typeface="Roboto"/>
            </a:endParaRPr>
          </a:p>
          <a:p>
            <a:pPr marL="0" lvl="0" indent="0" algn="l" rtl="0">
              <a:spcBef>
                <a:spcPts val="1200"/>
              </a:spcBef>
              <a:spcAft>
                <a:spcPts val="1200"/>
              </a:spcAft>
              <a:buNone/>
            </a:pPr>
            <a:endParaRPr sz="1600">
              <a:latin typeface="Roboto"/>
              <a:ea typeface="Roboto"/>
              <a:cs typeface="Roboto"/>
              <a:sym typeface="Roboto"/>
            </a:endParaRPr>
          </a:p>
        </p:txBody>
      </p:sp>
      <p:sp>
        <p:nvSpPr>
          <p:cNvPr id="381" name="Google Shape;381;g37f3baa6779_0_85"/>
          <p:cNvSpPr txBox="1">
            <a:spLocks noGrp="1"/>
          </p:cNvSpPr>
          <p:nvPr>
            <p:ph type="body" idx="1"/>
          </p:nvPr>
        </p:nvSpPr>
        <p:spPr>
          <a:xfrm>
            <a:off x="6084445" y="2669350"/>
            <a:ext cx="3208800" cy="3706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600" b="1">
                <a:latin typeface="Roboto"/>
                <a:ea typeface="Roboto"/>
                <a:cs typeface="Roboto"/>
                <a:sym typeface="Roboto"/>
              </a:rPr>
              <a:t>Mrs Zoe Peters </a:t>
            </a:r>
            <a:endParaRPr sz="1600" b="1">
              <a:latin typeface="Roboto"/>
              <a:ea typeface="Roboto"/>
              <a:cs typeface="Roboto"/>
              <a:sym typeface="Roboto"/>
            </a:endParaRPr>
          </a:p>
          <a:p>
            <a:pPr marL="0" lvl="0" indent="0" algn="l" rtl="0">
              <a:spcBef>
                <a:spcPts val="1200"/>
              </a:spcBef>
              <a:spcAft>
                <a:spcPts val="0"/>
              </a:spcAft>
              <a:buNone/>
            </a:pPr>
            <a:r>
              <a:rPr lang="en-US" sz="1600">
                <a:latin typeface="Roboto"/>
                <a:ea typeface="Roboto"/>
                <a:cs typeface="Roboto"/>
                <a:sym typeface="Roboto"/>
              </a:rPr>
              <a:t>Work Experience Coordinator </a:t>
            </a:r>
            <a:endParaRPr sz="1600">
              <a:latin typeface="Roboto"/>
              <a:ea typeface="Roboto"/>
              <a:cs typeface="Roboto"/>
              <a:sym typeface="Roboto"/>
            </a:endParaRPr>
          </a:p>
          <a:p>
            <a:pPr marL="0" lvl="0" indent="0" algn="l" rtl="0">
              <a:spcBef>
                <a:spcPts val="1200"/>
              </a:spcBef>
              <a:spcAft>
                <a:spcPts val="0"/>
              </a:spcAft>
              <a:buNone/>
            </a:pPr>
            <a:endParaRPr sz="1600">
              <a:latin typeface="Roboto"/>
              <a:ea typeface="Roboto"/>
              <a:cs typeface="Roboto"/>
              <a:sym typeface="Roboto"/>
            </a:endParaRPr>
          </a:p>
          <a:p>
            <a:pPr marL="0" lvl="0" indent="0" algn="l" rtl="0">
              <a:spcBef>
                <a:spcPts val="1200"/>
              </a:spcBef>
              <a:spcAft>
                <a:spcPts val="1200"/>
              </a:spcAft>
              <a:buNone/>
            </a:pPr>
            <a:endParaRPr sz="1600">
              <a:latin typeface="Roboto"/>
              <a:ea typeface="Roboto"/>
              <a:cs typeface="Roboto"/>
              <a:sym typeface="Roboto"/>
            </a:endParaRPr>
          </a:p>
        </p:txBody>
      </p:sp>
      <p:pic>
        <p:nvPicPr>
          <p:cNvPr id="382" name="Google Shape;382;g37f3baa6779_0_8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016006" y="3849975"/>
            <a:ext cx="1330375" cy="1681106"/>
          </a:xfrm>
          <a:prstGeom prst="rect">
            <a:avLst/>
          </a:prstGeom>
          <a:noFill/>
          <a:ln>
            <a:noFill/>
          </a:ln>
        </p:spPr>
      </p:pic>
      <p:pic>
        <p:nvPicPr>
          <p:cNvPr id="383" name="Google Shape;383;g37f3baa6779_0_8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983775" y="3849978"/>
            <a:ext cx="1330375" cy="1629709"/>
          </a:xfrm>
          <a:prstGeom prst="rect">
            <a:avLst/>
          </a:prstGeom>
          <a:noFill/>
          <a:ln>
            <a:noFill/>
          </a:ln>
        </p:spPr>
      </p:pic>
      <p:pic>
        <p:nvPicPr>
          <p:cNvPr id="384" name="Google Shape;384;g37f3baa6779_0_85"/>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555681" y="3849975"/>
            <a:ext cx="1330368" cy="15964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g37f3baa6779_0_471"/>
          <p:cNvSpPr txBox="1"/>
          <p:nvPr/>
        </p:nvSpPr>
        <p:spPr>
          <a:xfrm>
            <a:off x="190600" y="519571"/>
            <a:ext cx="9057300" cy="11544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1700" b="1">
                <a:solidFill>
                  <a:srgbClr val="1C4587"/>
                </a:solidFill>
                <a:latin typeface="Calibri"/>
                <a:ea typeface="Calibri"/>
                <a:cs typeface="Calibri"/>
                <a:sym typeface="Calibri"/>
              </a:rPr>
              <a:t>All Unifrog Tools </a:t>
            </a:r>
            <a:endParaRPr sz="1700" b="1">
              <a:solidFill>
                <a:srgbClr val="1C4587"/>
              </a:solidFill>
              <a:latin typeface="Calibri"/>
              <a:ea typeface="Calibri"/>
              <a:cs typeface="Calibri"/>
              <a:sym typeface="Calibri"/>
            </a:endParaRPr>
          </a:p>
          <a:p>
            <a:pPr marL="0" lvl="0" indent="0" algn="l" rtl="0">
              <a:lnSpc>
                <a:spcPct val="150000"/>
              </a:lnSpc>
              <a:spcBef>
                <a:spcPts val="0"/>
              </a:spcBef>
              <a:spcAft>
                <a:spcPts val="0"/>
              </a:spcAft>
              <a:buNone/>
            </a:pPr>
            <a:r>
              <a:rPr lang="en-US" sz="1500">
                <a:solidFill>
                  <a:schemeClr val="dk1"/>
                </a:solidFill>
                <a:latin typeface="Calibri"/>
                <a:ea typeface="Calibri"/>
                <a:cs typeface="Calibri"/>
                <a:sym typeface="Calibri"/>
              </a:rPr>
              <a:t>Access up to date quality information on career paths &amp; Labour Market Information (LMI). Support your child to search for opportunities at colleges and Universities or link to employers and find out about apprenticeships. </a:t>
            </a:r>
            <a:endParaRPr sz="1500">
              <a:solidFill>
                <a:schemeClr val="dk1"/>
              </a:solidFill>
              <a:latin typeface="Calibri"/>
              <a:ea typeface="Calibri"/>
              <a:cs typeface="Calibri"/>
              <a:sym typeface="Calibri"/>
            </a:endParaRPr>
          </a:p>
        </p:txBody>
      </p:sp>
      <p:grpSp>
        <p:nvGrpSpPr>
          <p:cNvPr id="390" name="Google Shape;390;g37f3baa6779_0_471"/>
          <p:cNvGrpSpPr/>
          <p:nvPr/>
        </p:nvGrpSpPr>
        <p:grpSpPr>
          <a:xfrm>
            <a:off x="43296" y="2156887"/>
            <a:ext cx="9057425" cy="4327129"/>
            <a:chOff x="37783" y="2062425"/>
            <a:chExt cx="9057425" cy="4327129"/>
          </a:xfrm>
        </p:grpSpPr>
        <p:sp>
          <p:nvSpPr>
            <p:cNvPr id="391" name="Google Shape;391;g37f3baa6779_0_471"/>
            <p:cNvSpPr txBox="1"/>
            <p:nvPr/>
          </p:nvSpPr>
          <p:spPr>
            <a:xfrm>
              <a:off x="37929" y="2942954"/>
              <a:ext cx="1501607" cy="314465"/>
            </a:xfrm>
            <a:prstGeom prst="rect">
              <a:avLst/>
            </a:prstGeom>
            <a:solidFill>
              <a:srgbClr val="D239A5"/>
            </a:solidFill>
            <a:ln>
              <a:noFill/>
            </a:ln>
          </p:spPr>
          <p:txBody>
            <a:bodyPr spcFirstLastPara="1" wrap="square" lIns="95350" tIns="47675" rIns="95350" bIns="47675" anchor="t" anchorCtr="0">
              <a:noAutofit/>
            </a:bodyPr>
            <a:lstStyle/>
            <a:p>
              <a:pPr marL="0" marR="0" lvl="0" indent="0" algn="l" rtl="0">
                <a:lnSpc>
                  <a:spcPct val="100000"/>
                </a:lnSpc>
                <a:spcBef>
                  <a:spcPts val="0"/>
                </a:spcBef>
                <a:spcAft>
                  <a:spcPts val="0"/>
                </a:spcAft>
                <a:buClr>
                  <a:srgbClr val="FFFFFF"/>
                </a:buClr>
                <a:buSzPts val="1252"/>
                <a:buFont typeface="Open Sans"/>
                <a:buNone/>
              </a:pPr>
              <a:r>
                <a:rPr lang="en-US" sz="1000" b="1" i="0" u="none" strike="noStrike" cap="none">
                  <a:solidFill>
                    <a:srgbClr val="FFFFFF"/>
                  </a:solidFill>
                  <a:latin typeface="Calibri"/>
                  <a:ea typeface="Calibri"/>
                  <a:cs typeface="Calibri"/>
                  <a:sym typeface="Calibri"/>
                </a:rPr>
                <a:t>Personality profile</a:t>
              </a:r>
              <a:endParaRPr sz="1000" b="1" i="0" u="none" strike="noStrike" cap="none">
                <a:solidFill>
                  <a:srgbClr val="FFFFFF"/>
                </a:solidFill>
                <a:latin typeface="Calibri"/>
                <a:ea typeface="Calibri"/>
                <a:cs typeface="Calibri"/>
                <a:sym typeface="Calibri"/>
              </a:endParaRPr>
            </a:p>
          </p:txBody>
        </p:sp>
        <p:grpSp>
          <p:nvGrpSpPr>
            <p:cNvPr id="392" name="Google Shape;392;g37f3baa6779_0_471"/>
            <p:cNvGrpSpPr/>
            <p:nvPr/>
          </p:nvGrpSpPr>
          <p:grpSpPr>
            <a:xfrm>
              <a:off x="37929" y="2062425"/>
              <a:ext cx="9057279" cy="4327129"/>
              <a:chOff x="373600" y="2618678"/>
              <a:chExt cx="8683872" cy="4148734"/>
            </a:xfrm>
          </p:grpSpPr>
          <p:grpSp>
            <p:nvGrpSpPr>
              <p:cNvPr id="393" name="Google Shape;393;g37f3baa6779_0_471"/>
              <p:cNvGrpSpPr/>
              <p:nvPr/>
            </p:nvGrpSpPr>
            <p:grpSpPr>
              <a:xfrm>
                <a:off x="1955855" y="2618678"/>
                <a:ext cx="7101617" cy="4148734"/>
                <a:chOff x="802931" y="1945196"/>
                <a:chExt cx="8254814" cy="4822427"/>
              </a:xfrm>
            </p:grpSpPr>
            <p:grpSp>
              <p:nvGrpSpPr>
                <p:cNvPr id="394" name="Google Shape;394;g37f3baa6779_0_471"/>
                <p:cNvGrpSpPr/>
                <p:nvPr/>
              </p:nvGrpSpPr>
              <p:grpSpPr>
                <a:xfrm>
                  <a:off x="2465907" y="1995346"/>
                  <a:ext cx="1596000" cy="1650556"/>
                  <a:chOff x="2607132" y="1037550"/>
                  <a:chExt cx="2299049" cy="1491556"/>
                </a:xfrm>
              </p:grpSpPr>
              <p:sp>
                <p:nvSpPr>
                  <p:cNvPr id="395" name="Google Shape;395;g37f3baa6779_0_471"/>
                  <p:cNvSpPr txBox="1"/>
                  <p:nvPr/>
                </p:nvSpPr>
                <p:spPr>
                  <a:xfrm>
                    <a:off x="2774577" y="1037550"/>
                    <a:ext cx="1996800" cy="433200"/>
                  </a:xfrm>
                  <a:prstGeom prst="rect">
                    <a:avLst/>
                  </a:prstGeom>
                  <a:noFill/>
                  <a:ln>
                    <a:noFill/>
                  </a:ln>
                </p:spPr>
                <p:txBody>
                  <a:bodyPr spcFirstLastPara="1" wrap="square" lIns="90800" tIns="45375" rIns="90800" bIns="45375" anchor="t" anchorCtr="0">
                    <a:spAutoFit/>
                  </a:bodyPr>
                  <a:lstStyle/>
                  <a:p>
                    <a:pPr marL="0" marR="0" lvl="0" indent="0" algn="ctr" rtl="0">
                      <a:lnSpc>
                        <a:spcPct val="100000"/>
                      </a:lnSpc>
                      <a:spcBef>
                        <a:spcPts val="0"/>
                      </a:spcBef>
                      <a:spcAft>
                        <a:spcPts val="0"/>
                      </a:spcAft>
                      <a:buClr>
                        <a:srgbClr val="595959"/>
                      </a:buClr>
                      <a:buSzPts val="1192"/>
                      <a:buFont typeface="Open Sans"/>
                      <a:buNone/>
                    </a:pPr>
                    <a:r>
                      <a:rPr lang="en-US" sz="1100" b="1" i="0" u="none" strike="noStrike" cap="none">
                        <a:solidFill>
                          <a:srgbClr val="595959"/>
                        </a:solidFill>
                        <a:latin typeface="Calibri"/>
                        <a:ea typeface="Calibri"/>
                        <a:cs typeface="Calibri"/>
                        <a:sym typeface="Calibri"/>
                      </a:rPr>
                      <a:t>Recording what you’ve done</a:t>
                    </a:r>
                    <a:endParaRPr sz="1100" b="1">
                      <a:latin typeface="Calibri"/>
                      <a:ea typeface="Calibri"/>
                      <a:cs typeface="Calibri"/>
                      <a:sym typeface="Calibri"/>
                    </a:endParaRPr>
                  </a:p>
                </p:txBody>
              </p:sp>
              <p:sp>
                <p:nvSpPr>
                  <p:cNvPr id="396" name="Google Shape;396;g37f3baa6779_0_471"/>
                  <p:cNvSpPr txBox="1"/>
                  <p:nvPr/>
                </p:nvSpPr>
                <p:spPr>
                  <a:xfrm>
                    <a:off x="2611181" y="1528330"/>
                    <a:ext cx="2295000" cy="301500"/>
                  </a:xfrm>
                  <a:prstGeom prst="rect">
                    <a:avLst/>
                  </a:prstGeom>
                  <a:solidFill>
                    <a:srgbClr val="E660A6"/>
                  </a:solidFill>
                  <a:ln>
                    <a:noFill/>
                  </a:ln>
                </p:spPr>
                <p:txBody>
                  <a:bodyPr spcFirstLastPara="1" wrap="square" lIns="90800" tIns="45375" rIns="90800" bIns="45375" anchor="t" anchorCtr="0">
                    <a:noAutofit/>
                  </a:bodyPr>
                  <a:lstStyle/>
                  <a:p>
                    <a:pPr marL="0" marR="0" lvl="0" indent="0" algn="l" rtl="0">
                      <a:lnSpc>
                        <a:spcPct val="100000"/>
                      </a:lnSpc>
                      <a:spcBef>
                        <a:spcPts val="0"/>
                      </a:spcBef>
                      <a:spcAft>
                        <a:spcPts val="0"/>
                      </a:spcAft>
                      <a:buClr>
                        <a:srgbClr val="FFFFFF"/>
                      </a:buClr>
                      <a:buSzPts val="1192"/>
                      <a:buFont typeface="Open Sans"/>
                      <a:buNone/>
                    </a:pPr>
                    <a:r>
                      <a:rPr lang="en-US" sz="1000" b="1" i="0" u="none" strike="noStrike" cap="none">
                        <a:solidFill>
                          <a:srgbClr val="FFFFFF"/>
                        </a:solidFill>
                        <a:latin typeface="Calibri"/>
                        <a:ea typeface="Calibri"/>
                        <a:cs typeface="Calibri"/>
                        <a:sym typeface="Calibri"/>
                      </a:rPr>
                      <a:t>Activities</a:t>
                    </a:r>
                    <a:endParaRPr sz="1000" b="1" i="0" u="none" strike="noStrike" cap="none">
                      <a:solidFill>
                        <a:srgbClr val="FFFFFF"/>
                      </a:solidFill>
                      <a:latin typeface="Calibri"/>
                      <a:ea typeface="Calibri"/>
                      <a:cs typeface="Calibri"/>
                      <a:sym typeface="Calibri"/>
                    </a:endParaRPr>
                  </a:p>
                </p:txBody>
              </p:sp>
              <p:sp>
                <p:nvSpPr>
                  <p:cNvPr id="397" name="Google Shape;397;g37f3baa6779_0_471"/>
                  <p:cNvSpPr txBox="1"/>
                  <p:nvPr/>
                </p:nvSpPr>
                <p:spPr>
                  <a:xfrm>
                    <a:off x="2611181" y="1873919"/>
                    <a:ext cx="2295000" cy="301500"/>
                  </a:xfrm>
                  <a:prstGeom prst="rect">
                    <a:avLst/>
                  </a:prstGeom>
                  <a:solidFill>
                    <a:srgbClr val="9B59B6"/>
                  </a:solidFill>
                  <a:ln>
                    <a:noFill/>
                  </a:ln>
                </p:spPr>
                <p:txBody>
                  <a:bodyPr spcFirstLastPara="1" wrap="square" lIns="90800" tIns="45375" rIns="90800" bIns="45375" anchor="t" anchorCtr="0">
                    <a:noAutofit/>
                  </a:bodyPr>
                  <a:lstStyle/>
                  <a:p>
                    <a:pPr marL="0" marR="0" lvl="0" indent="0" algn="l" rtl="0">
                      <a:lnSpc>
                        <a:spcPct val="100000"/>
                      </a:lnSpc>
                      <a:spcBef>
                        <a:spcPts val="0"/>
                      </a:spcBef>
                      <a:spcAft>
                        <a:spcPts val="0"/>
                      </a:spcAft>
                      <a:buClr>
                        <a:srgbClr val="FFFFFF"/>
                      </a:buClr>
                      <a:buSzPts val="1192"/>
                      <a:buFont typeface="Open Sans"/>
                      <a:buNone/>
                    </a:pPr>
                    <a:r>
                      <a:rPr lang="en-US" sz="1000" b="1" i="0" u="none" strike="noStrike" cap="none">
                        <a:solidFill>
                          <a:srgbClr val="FFFFFF"/>
                        </a:solidFill>
                        <a:latin typeface="Calibri"/>
                        <a:ea typeface="Calibri"/>
                        <a:cs typeface="Calibri"/>
                        <a:sym typeface="Calibri"/>
                      </a:rPr>
                      <a:t>Skills</a:t>
                    </a:r>
                    <a:endParaRPr sz="1000" b="1" i="0" u="none" strike="noStrike" cap="none">
                      <a:solidFill>
                        <a:srgbClr val="FFFFFF"/>
                      </a:solidFill>
                      <a:latin typeface="Calibri"/>
                      <a:ea typeface="Calibri"/>
                      <a:cs typeface="Calibri"/>
                      <a:sym typeface="Calibri"/>
                    </a:endParaRPr>
                  </a:p>
                </p:txBody>
              </p:sp>
              <p:sp>
                <p:nvSpPr>
                  <p:cNvPr id="398" name="Google Shape;398;g37f3baa6779_0_471"/>
                  <p:cNvSpPr txBox="1"/>
                  <p:nvPr/>
                </p:nvSpPr>
                <p:spPr>
                  <a:xfrm>
                    <a:off x="2607132" y="2227606"/>
                    <a:ext cx="2295000" cy="301500"/>
                  </a:xfrm>
                  <a:prstGeom prst="rect">
                    <a:avLst/>
                  </a:prstGeom>
                  <a:solidFill>
                    <a:srgbClr val="5659D8"/>
                  </a:solidFill>
                  <a:ln>
                    <a:noFill/>
                  </a:ln>
                </p:spPr>
                <p:txBody>
                  <a:bodyPr spcFirstLastPara="1" wrap="square" lIns="90800" tIns="45375" rIns="90800" bIns="45375" anchor="t" anchorCtr="0">
                    <a:noAutofit/>
                  </a:bodyPr>
                  <a:lstStyle/>
                  <a:p>
                    <a:pPr marL="0" marR="0" lvl="0" indent="0" algn="l" rtl="0">
                      <a:lnSpc>
                        <a:spcPct val="100000"/>
                      </a:lnSpc>
                      <a:spcBef>
                        <a:spcPts val="0"/>
                      </a:spcBef>
                      <a:spcAft>
                        <a:spcPts val="0"/>
                      </a:spcAft>
                      <a:buClr>
                        <a:srgbClr val="FFFFFF"/>
                      </a:buClr>
                      <a:buSzPts val="1192"/>
                      <a:buFont typeface="Open Sans"/>
                      <a:buNone/>
                    </a:pPr>
                    <a:r>
                      <a:rPr lang="en-US" sz="1000" b="1" i="0" u="none" strike="noStrike" cap="none">
                        <a:solidFill>
                          <a:srgbClr val="FFFFFF"/>
                        </a:solidFill>
                        <a:latin typeface="Calibri"/>
                        <a:ea typeface="Calibri"/>
                        <a:cs typeface="Calibri"/>
                        <a:sym typeface="Calibri"/>
                      </a:rPr>
                      <a:t>Interactions</a:t>
                    </a:r>
                    <a:endParaRPr sz="1000" b="1" i="0" u="none" strike="noStrike" cap="none">
                      <a:solidFill>
                        <a:srgbClr val="FFFFFF"/>
                      </a:solidFill>
                      <a:latin typeface="Calibri"/>
                      <a:ea typeface="Calibri"/>
                      <a:cs typeface="Calibri"/>
                      <a:sym typeface="Calibri"/>
                    </a:endParaRPr>
                  </a:p>
                </p:txBody>
              </p:sp>
            </p:grpSp>
            <p:grpSp>
              <p:nvGrpSpPr>
                <p:cNvPr id="399" name="Google Shape;399;g37f3baa6779_0_471"/>
                <p:cNvGrpSpPr/>
                <p:nvPr/>
              </p:nvGrpSpPr>
              <p:grpSpPr>
                <a:xfrm>
                  <a:off x="7450531" y="1961045"/>
                  <a:ext cx="1607214" cy="1706610"/>
                  <a:chOff x="9755209" y="1006552"/>
                  <a:chExt cx="2315203" cy="1542210"/>
                </a:xfrm>
              </p:grpSpPr>
              <p:sp>
                <p:nvSpPr>
                  <p:cNvPr id="400" name="Google Shape;400;g37f3baa6779_0_471"/>
                  <p:cNvSpPr txBox="1"/>
                  <p:nvPr/>
                </p:nvSpPr>
                <p:spPr>
                  <a:xfrm>
                    <a:off x="9932409" y="1006552"/>
                    <a:ext cx="1996800" cy="433200"/>
                  </a:xfrm>
                  <a:prstGeom prst="rect">
                    <a:avLst/>
                  </a:prstGeom>
                  <a:noFill/>
                  <a:ln>
                    <a:noFill/>
                  </a:ln>
                </p:spPr>
                <p:txBody>
                  <a:bodyPr spcFirstLastPara="1" wrap="square" lIns="90800" tIns="45375" rIns="90800" bIns="45375" anchor="t" anchorCtr="0">
                    <a:spAutoFit/>
                  </a:bodyPr>
                  <a:lstStyle/>
                  <a:p>
                    <a:pPr marL="0" marR="0" lvl="0" indent="0" algn="ctr" rtl="0">
                      <a:lnSpc>
                        <a:spcPct val="100000"/>
                      </a:lnSpc>
                      <a:spcBef>
                        <a:spcPts val="0"/>
                      </a:spcBef>
                      <a:spcAft>
                        <a:spcPts val="0"/>
                      </a:spcAft>
                      <a:buClr>
                        <a:srgbClr val="595959"/>
                      </a:buClr>
                      <a:buSzPts val="1192"/>
                      <a:buFont typeface="Open Sans"/>
                      <a:buNone/>
                    </a:pPr>
                    <a:r>
                      <a:rPr lang="en-US" sz="1100" b="1" i="0" u="none" strike="noStrike" cap="none">
                        <a:solidFill>
                          <a:srgbClr val="595959"/>
                        </a:solidFill>
                        <a:latin typeface="Calibri"/>
                        <a:ea typeface="Calibri"/>
                        <a:cs typeface="Calibri"/>
                        <a:sym typeface="Calibri"/>
                      </a:rPr>
                      <a:t>Making applications</a:t>
                    </a:r>
                    <a:endParaRPr sz="1100" b="1">
                      <a:latin typeface="Calibri"/>
                      <a:ea typeface="Calibri"/>
                      <a:cs typeface="Calibri"/>
                      <a:sym typeface="Calibri"/>
                    </a:endParaRPr>
                  </a:p>
                </p:txBody>
              </p:sp>
              <p:sp>
                <p:nvSpPr>
                  <p:cNvPr id="401" name="Google Shape;401;g37f3baa6779_0_471"/>
                  <p:cNvSpPr txBox="1"/>
                  <p:nvPr/>
                </p:nvSpPr>
                <p:spPr>
                  <a:xfrm>
                    <a:off x="9776213" y="1502705"/>
                    <a:ext cx="2268600" cy="316800"/>
                  </a:xfrm>
                  <a:prstGeom prst="rect">
                    <a:avLst/>
                  </a:prstGeom>
                  <a:solidFill>
                    <a:srgbClr val="D04744"/>
                  </a:solidFill>
                  <a:ln>
                    <a:noFill/>
                  </a:ln>
                </p:spPr>
                <p:txBody>
                  <a:bodyPr spcFirstLastPara="1" wrap="square" lIns="90800" tIns="45375" rIns="90800" bIns="45375" anchor="t" anchorCtr="0">
                    <a:noAutofit/>
                  </a:bodyPr>
                  <a:lstStyle/>
                  <a:p>
                    <a:pPr marL="0" marR="0" lvl="0" indent="0" algn="l" rtl="0">
                      <a:lnSpc>
                        <a:spcPct val="100000"/>
                      </a:lnSpc>
                      <a:spcBef>
                        <a:spcPts val="0"/>
                      </a:spcBef>
                      <a:spcAft>
                        <a:spcPts val="0"/>
                      </a:spcAft>
                      <a:buClr>
                        <a:srgbClr val="FFFFFF"/>
                      </a:buClr>
                      <a:buSzPts val="1192"/>
                      <a:buFont typeface="Open Sans"/>
                      <a:buNone/>
                    </a:pPr>
                    <a:r>
                      <a:rPr lang="en-US" sz="1000" b="1" i="0" u="none" strike="noStrike" cap="none">
                        <a:solidFill>
                          <a:srgbClr val="FFFFFF"/>
                        </a:solidFill>
                        <a:latin typeface="Calibri"/>
                        <a:ea typeface="Calibri"/>
                        <a:cs typeface="Calibri"/>
                        <a:sym typeface="Calibri"/>
                      </a:rPr>
                      <a:t>Post 18 Intentions</a:t>
                    </a:r>
                    <a:endParaRPr sz="1000" b="1" i="0" u="none" strike="noStrike" cap="none">
                      <a:solidFill>
                        <a:srgbClr val="000000"/>
                      </a:solidFill>
                      <a:latin typeface="Calibri"/>
                      <a:ea typeface="Calibri"/>
                      <a:cs typeface="Calibri"/>
                      <a:sym typeface="Calibri"/>
                    </a:endParaRPr>
                  </a:p>
                </p:txBody>
              </p:sp>
              <p:sp>
                <p:nvSpPr>
                  <p:cNvPr id="402" name="Google Shape;402;g37f3baa6779_0_471"/>
                  <p:cNvSpPr txBox="1"/>
                  <p:nvPr/>
                </p:nvSpPr>
                <p:spPr>
                  <a:xfrm>
                    <a:off x="9775412" y="2247262"/>
                    <a:ext cx="2295000" cy="301500"/>
                  </a:xfrm>
                  <a:prstGeom prst="rect">
                    <a:avLst/>
                  </a:prstGeom>
                  <a:solidFill>
                    <a:srgbClr val="E84C51"/>
                  </a:solidFill>
                  <a:ln>
                    <a:noFill/>
                  </a:ln>
                </p:spPr>
                <p:txBody>
                  <a:bodyPr spcFirstLastPara="1" wrap="square" lIns="90800" tIns="45375" rIns="90800" bIns="45375" anchor="t" anchorCtr="0">
                    <a:noAutofit/>
                  </a:bodyPr>
                  <a:lstStyle/>
                  <a:p>
                    <a:pPr marL="0" marR="0" lvl="0" indent="0" algn="l" rtl="0">
                      <a:lnSpc>
                        <a:spcPct val="100000"/>
                      </a:lnSpc>
                      <a:spcBef>
                        <a:spcPts val="0"/>
                      </a:spcBef>
                      <a:spcAft>
                        <a:spcPts val="0"/>
                      </a:spcAft>
                      <a:buClr>
                        <a:srgbClr val="FFFFFF"/>
                      </a:buClr>
                      <a:buSzPts val="1192"/>
                      <a:buFont typeface="Open Sans"/>
                      <a:buNone/>
                    </a:pPr>
                    <a:r>
                      <a:rPr lang="en-US" sz="1000" b="1" i="0" u="none" strike="noStrike" cap="none">
                        <a:solidFill>
                          <a:srgbClr val="FFFFFF"/>
                        </a:solidFill>
                        <a:latin typeface="Calibri"/>
                        <a:ea typeface="Calibri"/>
                        <a:cs typeface="Calibri"/>
                        <a:sym typeface="Calibri"/>
                      </a:rPr>
                      <a:t>Applications list </a:t>
                    </a:r>
                    <a:endParaRPr sz="1000" b="1" i="0" u="none" strike="noStrike" cap="none">
                      <a:solidFill>
                        <a:srgbClr val="000000"/>
                      </a:solidFill>
                      <a:latin typeface="Calibri"/>
                      <a:ea typeface="Calibri"/>
                      <a:cs typeface="Calibri"/>
                      <a:sym typeface="Calibri"/>
                    </a:endParaRPr>
                  </a:p>
                </p:txBody>
              </p:sp>
              <p:sp>
                <p:nvSpPr>
                  <p:cNvPr id="403" name="Google Shape;403;g37f3baa6779_0_471"/>
                  <p:cNvSpPr txBox="1"/>
                  <p:nvPr/>
                </p:nvSpPr>
                <p:spPr>
                  <a:xfrm>
                    <a:off x="9755209" y="1889408"/>
                    <a:ext cx="2295000" cy="301500"/>
                  </a:xfrm>
                  <a:prstGeom prst="rect">
                    <a:avLst/>
                  </a:prstGeom>
                  <a:solidFill>
                    <a:srgbClr val="D652B3"/>
                  </a:solidFill>
                  <a:ln>
                    <a:noFill/>
                  </a:ln>
                </p:spPr>
                <p:txBody>
                  <a:bodyPr spcFirstLastPara="1" wrap="square" lIns="90800" tIns="45375" rIns="90800" bIns="45375" anchor="t" anchorCtr="0">
                    <a:noAutofit/>
                  </a:bodyPr>
                  <a:lstStyle/>
                  <a:p>
                    <a:pPr marL="0" marR="0" lvl="0" indent="0" algn="l" rtl="0">
                      <a:lnSpc>
                        <a:spcPct val="100000"/>
                      </a:lnSpc>
                      <a:spcBef>
                        <a:spcPts val="0"/>
                      </a:spcBef>
                      <a:spcAft>
                        <a:spcPts val="0"/>
                      </a:spcAft>
                      <a:buClr>
                        <a:srgbClr val="FFFFFF"/>
                      </a:buClr>
                      <a:buSzPts val="1192"/>
                      <a:buFont typeface="Open Sans"/>
                      <a:buNone/>
                    </a:pPr>
                    <a:r>
                      <a:rPr lang="en-US" sz="1000" b="1" i="0" u="none" strike="noStrike" cap="none">
                        <a:solidFill>
                          <a:srgbClr val="FFFFFF"/>
                        </a:solidFill>
                        <a:latin typeface="Calibri"/>
                        <a:ea typeface="Calibri"/>
                        <a:cs typeface="Calibri"/>
                        <a:sym typeface="Calibri"/>
                      </a:rPr>
                      <a:t>Locker</a:t>
                    </a:r>
                    <a:endParaRPr sz="1000" b="1" i="0" u="none" strike="noStrike" cap="none">
                      <a:solidFill>
                        <a:srgbClr val="000000"/>
                      </a:solidFill>
                      <a:latin typeface="Calibri"/>
                      <a:ea typeface="Calibri"/>
                      <a:cs typeface="Calibri"/>
                      <a:sym typeface="Calibri"/>
                    </a:endParaRPr>
                  </a:p>
                </p:txBody>
              </p:sp>
            </p:grpSp>
            <p:grpSp>
              <p:nvGrpSpPr>
                <p:cNvPr id="404" name="Google Shape;404;g37f3baa6779_0_471"/>
                <p:cNvGrpSpPr/>
                <p:nvPr/>
              </p:nvGrpSpPr>
              <p:grpSpPr>
                <a:xfrm>
                  <a:off x="4122983" y="1968934"/>
                  <a:ext cx="1605918" cy="4798689"/>
                  <a:chOff x="4961852" y="1013680"/>
                  <a:chExt cx="2313336" cy="4336426"/>
                </a:xfrm>
              </p:grpSpPr>
              <p:sp>
                <p:nvSpPr>
                  <p:cNvPr id="405" name="Google Shape;405;g37f3baa6779_0_471"/>
                  <p:cNvSpPr txBox="1"/>
                  <p:nvPr/>
                </p:nvSpPr>
                <p:spPr>
                  <a:xfrm>
                    <a:off x="5115518" y="1013680"/>
                    <a:ext cx="2078100" cy="433200"/>
                  </a:xfrm>
                  <a:prstGeom prst="rect">
                    <a:avLst/>
                  </a:prstGeom>
                  <a:noFill/>
                  <a:ln>
                    <a:noFill/>
                  </a:ln>
                </p:spPr>
                <p:txBody>
                  <a:bodyPr spcFirstLastPara="1" wrap="square" lIns="90800" tIns="45375" rIns="90800" bIns="45375" anchor="t" anchorCtr="0">
                    <a:spAutoFit/>
                  </a:bodyPr>
                  <a:lstStyle/>
                  <a:p>
                    <a:pPr marL="0" marR="0" lvl="0" indent="0" algn="ctr" rtl="0">
                      <a:lnSpc>
                        <a:spcPct val="100000"/>
                      </a:lnSpc>
                      <a:spcBef>
                        <a:spcPts val="0"/>
                      </a:spcBef>
                      <a:spcAft>
                        <a:spcPts val="0"/>
                      </a:spcAft>
                      <a:buClr>
                        <a:srgbClr val="595959"/>
                      </a:buClr>
                      <a:buSzPts val="1192"/>
                      <a:buFont typeface="Open Sans"/>
                      <a:buNone/>
                    </a:pPr>
                    <a:r>
                      <a:rPr lang="en-US" sz="1100" b="1" i="0" u="none" strike="noStrike" cap="none">
                        <a:solidFill>
                          <a:srgbClr val="595959"/>
                        </a:solidFill>
                        <a:latin typeface="Calibri"/>
                        <a:ea typeface="Calibri"/>
                        <a:cs typeface="Calibri"/>
                        <a:sym typeface="Calibri"/>
                      </a:rPr>
                      <a:t>Searching for opportunities</a:t>
                    </a:r>
                    <a:endParaRPr sz="1100" b="1">
                      <a:latin typeface="Calibri"/>
                      <a:ea typeface="Calibri"/>
                      <a:cs typeface="Calibri"/>
                      <a:sym typeface="Calibri"/>
                    </a:endParaRPr>
                  </a:p>
                </p:txBody>
              </p:sp>
              <p:sp>
                <p:nvSpPr>
                  <p:cNvPr id="406" name="Google Shape;406;g37f3baa6779_0_471"/>
                  <p:cNvSpPr txBox="1"/>
                  <p:nvPr/>
                </p:nvSpPr>
                <p:spPr>
                  <a:xfrm>
                    <a:off x="4962217" y="2939087"/>
                    <a:ext cx="2296200" cy="301500"/>
                  </a:xfrm>
                  <a:prstGeom prst="rect">
                    <a:avLst/>
                  </a:prstGeom>
                  <a:solidFill>
                    <a:srgbClr val="F90505"/>
                  </a:solidFill>
                  <a:ln>
                    <a:noFill/>
                  </a:ln>
                </p:spPr>
                <p:txBody>
                  <a:bodyPr spcFirstLastPara="1" wrap="square" lIns="90800" tIns="45375" rIns="90800" bIns="45375" anchor="t" anchorCtr="0">
                    <a:noAutofit/>
                  </a:bodyPr>
                  <a:lstStyle/>
                  <a:p>
                    <a:pPr marL="0" marR="0" lvl="0" indent="0" algn="l" rtl="0">
                      <a:lnSpc>
                        <a:spcPct val="100000"/>
                      </a:lnSpc>
                      <a:spcBef>
                        <a:spcPts val="0"/>
                      </a:spcBef>
                      <a:spcAft>
                        <a:spcPts val="0"/>
                      </a:spcAft>
                      <a:buClr>
                        <a:srgbClr val="FFFFFF"/>
                      </a:buClr>
                      <a:buSzPts val="1192"/>
                      <a:buFont typeface="Open Sans"/>
                      <a:buNone/>
                    </a:pPr>
                    <a:r>
                      <a:rPr lang="en-US" sz="1000" b="1" i="0" u="none" strike="noStrike" cap="none">
                        <a:solidFill>
                          <a:srgbClr val="FFFFFF"/>
                        </a:solidFill>
                        <a:latin typeface="Calibri"/>
                        <a:ea typeface="Calibri"/>
                        <a:cs typeface="Calibri"/>
                        <a:sym typeface="Calibri"/>
                      </a:rPr>
                      <a:t>Canadian universities</a:t>
                    </a:r>
                    <a:endParaRPr sz="1000" b="1" i="0" u="none" strike="noStrike" cap="none">
                      <a:solidFill>
                        <a:srgbClr val="FFFFFF"/>
                      </a:solidFill>
                      <a:latin typeface="Calibri"/>
                      <a:ea typeface="Calibri"/>
                      <a:cs typeface="Calibri"/>
                      <a:sym typeface="Calibri"/>
                    </a:endParaRPr>
                  </a:p>
                </p:txBody>
              </p:sp>
              <p:sp>
                <p:nvSpPr>
                  <p:cNvPr id="407" name="Google Shape;407;g37f3baa6779_0_471"/>
                  <p:cNvSpPr txBox="1"/>
                  <p:nvPr/>
                </p:nvSpPr>
                <p:spPr>
                  <a:xfrm>
                    <a:off x="4978988" y="2580840"/>
                    <a:ext cx="2296200" cy="301500"/>
                  </a:xfrm>
                  <a:prstGeom prst="rect">
                    <a:avLst/>
                  </a:prstGeom>
                  <a:solidFill>
                    <a:srgbClr val="007EFA"/>
                  </a:solidFill>
                  <a:ln>
                    <a:noFill/>
                  </a:ln>
                </p:spPr>
                <p:txBody>
                  <a:bodyPr spcFirstLastPara="1" wrap="square" lIns="90800" tIns="45375" rIns="90800" bIns="45375" anchor="t" anchorCtr="0">
                    <a:noAutofit/>
                  </a:bodyPr>
                  <a:lstStyle/>
                  <a:p>
                    <a:pPr marL="0" marR="0" lvl="0" indent="0" algn="l" rtl="0">
                      <a:lnSpc>
                        <a:spcPct val="100000"/>
                      </a:lnSpc>
                      <a:spcBef>
                        <a:spcPts val="0"/>
                      </a:spcBef>
                      <a:spcAft>
                        <a:spcPts val="0"/>
                      </a:spcAft>
                      <a:buClr>
                        <a:srgbClr val="FFFFFF"/>
                      </a:buClr>
                      <a:buSzPts val="1192"/>
                      <a:buFont typeface="Open Sans"/>
                      <a:buNone/>
                    </a:pPr>
                    <a:r>
                      <a:rPr lang="en-US" sz="1000" b="1" i="0" u="none" strike="noStrike" cap="none">
                        <a:solidFill>
                          <a:srgbClr val="FFFFFF"/>
                        </a:solidFill>
                        <a:latin typeface="Calibri"/>
                        <a:ea typeface="Calibri"/>
                        <a:cs typeface="Calibri"/>
                        <a:sym typeface="Calibri"/>
                      </a:rPr>
                      <a:t>Oxbridge</a:t>
                    </a:r>
                    <a:endParaRPr sz="1000" b="1" i="0" u="none" strike="noStrike" cap="none">
                      <a:solidFill>
                        <a:srgbClr val="000000"/>
                      </a:solidFill>
                      <a:latin typeface="Calibri"/>
                      <a:ea typeface="Calibri"/>
                      <a:cs typeface="Calibri"/>
                      <a:sym typeface="Calibri"/>
                    </a:endParaRPr>
                  </a:p>
                </p:txBody>
              </p:sp>
              <p:sp>
                <p:nvSpPr>
                  <p:cNvPr id="408" name="Google Shape;408;g37f3baa6779_0_471"/>
                  <p:cNvSpPr txBox="1"/>
                  <p:nvPr/>
                </p:nvSpPr>
                <p:spPr>
                  <a:xfrm>
                    <a:off x="4978988" y="2228193"/>
                    <a:ext cx="2296200" cy="301500"/>
                  </a:xfrm>
                  <a:prstGeom prst="rect">
                    <a:avLst/>
                  </a:prstGeom>
                  <a:solidFill>
                    <a:srgbClr val="6815AD"/>
                  </a:solidFill>
                  <a:ln>
                    <a:noFill/>
                  </a:ln>
                </p:spPr>
                <p:txBody>
                  <a:bodyPr spcFirstLastPara="1" wrap="square" lIns="90800" tIns="45375" rIns="90800" bIns="45375" anchor="t" anchorCtr="0">
                    <a:noAutofit/>
                  </a:bodyPr>
                  <a:lstStyle/>
                  <a:p>
                    <a:pPr marL="0" marR="0" lvl="0" indent="0" algn="l" rtl="0">
                      <a:lnSpc>
                        <a:spcPct val="100000"/>
                      </a:lnSpc>
                      <a:spcBef>
                        <a:spcPts val="0"/>
                      </a:spcBef>
                      <a:spcAft>
                        <a:spcPts val="0"/>
                      </a:spcAft>
                      <a:buClr>
                        <a:srgbClr val="FFFFFF"/>
                      </a:buClr>
                      <a:buSzPts val="1192"/>
                      <a:buFont typeface="Open Sans"/>
                      <a:buNone/>
                    </a:pPr>
                    <a:r>
                      <a:rPr lang="en-US" sz="1000" b="1" i="0" u="none" strike="noStrike" cap="none">
                        <a:solidFill>
                          <a:srgbClr val="FFFFFF"/>
                        </a:solidFill>
                        <a:latin typeface="Calibri"/>
                        <a:ea typeface="Calibri"/>
                        <a:cs typeface="Calibri"/>
                        <a:sym typeface="Calibri"/>
                      </a:rPr>
                      <a:t>European universities</a:t>
                    </a:r>
                    <a:endParaRPr sz="1000" b="1" i="0" u="none" strike="noStrike" cap="none">
                      <a:solidFill>
                        <a:srgbClr val="000000"/>
                      </a:solidFill>
                      <a:latin typeface="Calibri"/>
                      <a:ea typeface="Calibri"/>
                      <a:cs typeface="Calibri"/>
                      <a:sym typeface="Calibri"/>
                    </a:endParaRPr>
                  </a:p>
                </p:txBody>
              </p:sp>
              <p:sp>
                <p:nvSpPr>
                  <p:cNvPr id="409" name="Google Shape;409;g37f3baa6779_0_471"/>
                  <p:cNvSpPr txBox="1"/>
                  <p:nvPr/>
                </p:nvSpPr>
                <p:spPr>
                  <a:xfrm>
                    <a:off x="4978988" y="1878277"/>
                    <a:ext cx="2296200" cy="301500"/>
                  </a:xfrm>
                  <a:prstGeom prst="rect">
                    <a:avLst/>
                  </a:prstGeom>
                  <a:solidFill>
                    <a:srgbClr val="2E65B6"/>
                  </a:solidFill>
                  <a:ln>
                    <a:noFill/>
                  </a:ln>
                </p:spPr>
                <p:txBody>
                  <a:bodyPr spcFirstLastPara="1" wrap="square" lIns="90800" tIns="45375" rIns="90800" bIns="45375" anchor="t" anchorCtr="0">
                    <a:noAutofit/>
                  </a:bodyPr>
                  <a:lstStyle/>
                  <a:p>
                    <a:pPr marL="0" marR="0" lvl="0" indent="0" algn="l" rtl="0">
                      <a:lnSpc>
                        <a:spcPct val="100000"/>
                      </a:lnSpc>
                      <a:spcBef>
                        <a:spcPts val="0"/>
                      </a:spcBef>
                      <a:spcAft>
                        <a:spcPts val="0"/>
                      </a:spcAft>
                      <a:buClr>
                        <a:srgbClr val="FFFFFF"/>
                      </a:buClr>
                      <a:buSzPts val="1192"/>
                      <a:buFont typeface="Open Sans"/>
                      <a:buNone/>
                    </a:pPr>
                    <a:r>
                      <a:rPr lang="en-US" sz="1000" b="1" i="0" u="none" strike="noStrike" cap="none">
                        <a:solidFill>
                          <a:srgbClr val="FFFFFF"/>
                        </a:solidFill>
                        <a:latin typeface="Calibri"/>
                        <a:ea typeface="Calibri"/>
                        <a:cs typeface="Calibri"/>
                        <a:sym typeface="Calibri"/>
                      </a:rPr>
                      <a:t>US universities</a:t>
                    </a:r>
                    <a:endParaRPr sz="1000" b="1" i="0" u="none" strike="noStrike" cap="none">
                      <a:solidFill>
                        <a:srgbClr val="000000"/>
                      </a:solidFill>
                      <a:latin typeface="Calibri"/>
                      <a:ea typeface="Calibri"/>
                      <a:cs typeface="Calibri"/>
                      <a:sym typeface="Calibri"/>
                    </a:endParaRPr>
                  </a:p>
                </p:txBody>
              </p:sp>
              <p:sp>
                <p:nvSpPr>
                  <p:cNvPr id="410" name="Google Shape;410;g37f3baa6779_0_471"/>
                  <p:cNvSpPr txBox="1"/>
                  <p:nvPr/>
                </p:nvSpPr>
                <p:spPr>
                  <a:xfrm>
                    <a:off x="4978988" y="1502721"/>
                    <a:ext cx="2296200" cy="301500"/>
                  </a:xfrm>
                  <a:prstGeom prst="rect">
                    <a:avLst/>
                  </a:prstGeom>
                  <a:solidFill>
                    <a:srgbClr val="C00000"/>
                  </a:solidFill>
                  <a:ln>
                    <a:noFill/>
                  </a:ln>
                </p:spPr>
                <p:txBody>
                  <a:bodyPr spcFirstLastPara="1" wrap="square" lIns="90800" tIns="45375" rIns="90800" bIns="45375" anchor="t" anchorCtr="0">
                    <a:noAutofit/>
                  </a:bodyPr>
                  <a:lstStyle/>
                  <a:p>
                    <a:pPr marL="0" marR="0" lvl="0" indent="0" algn="l" rtl="0">
                      <a:lnSpc>
                        <a:spcPct val="100000"/>
                      </a:lnSpc>
                      <a:spcBef>
                        <a:spcPts val="0"/>
                      </a:spcBef>
                      <a:spcAft>
                        <a:spcPts val="0"/>
                      </a:spcAft>
                      <a:buClr>
                        <a:srgbClr val="FFFFFF"/>
                      </a:buClr>
                      <a:buSzPts val="1192"/>
                      <a:buFont typeface="Open Sans"/>
                      <a:buNone/>
                    </a:pPr>
                    <a:r>
                      <a:rPr lang="en-US" sz="1000" b="1" i="0" u="none" strike="noStrike" cap="none">
                        <a:solidFill>
                          <a:srgbClr val="FFFFFF"/>
                        </a:solidFill>
                        <a:latin typeface="Calibri"/>
                        <a:ea typeface="Calibri"/>
                        <a:cs typeface="Calibri"/>
                        <a:sym typeface="Calibri"/>
                      </a:rPr>
                      <a:t>UK universities</a:t>
                    </a:r>
                    <a:endParaRPr sz="1000" b="1" i="0" u="none" strike="noStrike" cap="none">
                      <a:solidFill>
                        <a:srgbClr val="FFFFFF"/>
                      </a:solidFill>
                      <a:latin typeface="Calibri"/>
                      <a:ea typeface="Calibri"/>
                      <a:cs typeface="Calibri"/>
                      <a:sym typeface="Calibri"/>
                    </a:endParaRPr>
                  </a:p>
                </p:txBody>
              </p:sp>
              <p:sp>
                <p:nvSpPr>
                  <p:cNvPr id="411" name="Google Shape;411;g37f3baa6779_0_471"/>
                  <p:cNvSpPr txBox="1"/>
                  <p:nvPr/>
                </p:nvSpPr>
                <p:spPr>
                  <a:xfrm>
                    <a:off x="4962216" y="3295135"/>
                    <a:ext cx="2296200" cy="301500"/>
                  </a:xfrm>
                  <a:prstGeom prst="rect">
                    <a:avLst/>
                  </a:prstGeom>
                  <a:solidFill>
                    <a:srgbClr val="16DD36"/>
                  </a:solidFill>
                  <a:ln>
                    <a:noFill/>
                  </a:ln>
                </p:spPr>
                <p:txBody>
                  <a:bodyPr spcFirstLastPara="1" wrap="square" lIns="90800" tIns="45375" rIns="90800" bIns="45375" anchor="t" anchorCtr="0">
                    <a:noAutofit/>
                  </a:bodyPr>
                  <a:lstStyle/>
                  <a:p>
                    <a:pPr marL="0" marR="0" lvl="0" indent="0" algn="l" rtl="0">
                      <a:lnSpc>
                        <a:spcPct val="100000"/>
                      </a:lnSpc>
                      <a:spcBef>
                        <a:spcPts val="0"/>
                      </a:spcBef>
                      <a:spcAft>
                        <a:spcPts val="0"/>
                      </a:spcAft>
                      <a:buClr>
                        <a:srgbClr val="FFFFFF"/>
                      </a:buClr>
                      <a:buSzPts val="1192"/>
                      <a:buFont typeface="Open Sans"/>
                      <a:buNone/>
                    </a:pPr>
                    <a:r>
                      <a:rPr lang="en-US" sz="1000" b="1" i="0" u="none" strike="noStrike" cap="none">
                        <a:solidFill>
                          <a:srgbClr val="FFFFFF"/>
                        </a:solidFill>
                        <a:latin typeface="Calibri"/>
                        <a:ea typeface="Calibri"/>
                        <a:cs typeface="Calibri"/>
                        <a:sym typeface="Calibri"/>
                      </a:rPr>
                      <a:t>Asian universities</a:t>
                    </a:r>
                    <a:endParaRPr sz="1000" b="1" i="0" u="none" strike="noStrike" cap="none">
                      <a:solidFill>
                        <a:srgbClr val="FFFFFF"/>
                      </a:solidFill>
                      <a:latin typeface="Calibri"/>
                      <a:ea typeface="Calibri"/>
                      <a:cs typeface="Calibri"/>
                      <a:sym typeface="Calibri"/>
                    </a:endParaRPr>
                  </a:p>
                </p:txBody>
              </p:sp>
              <p:sp>
                <p:nvSpPr>
                  <p:cNvPr id="412" name="Google Shape;412;g37f3baa6779_0_471"/>
                  <p:cNvSpPr txBox="1"/>
                  <p:nvPr/>
                </p:nvSpPr>
                <p:spPr>
                  <a:xfrm>
                    <a:off x="4962216" y="3657162"/>
                    <a:ext cx="2296200" cy="301500"/>
                  </a:xfrm>
                  <a:prstGeom prst="rect">
                    <a:avLst/>
                  </a:prstGeom>
                  <a:solidFill>
                    <a:srgbClr val="3C85C2"/>
                  </a:solidFill>
                  <a:ln>
                    <a:noFill/>
                  </a:ln>
                </p:spPr>
                <p:txBody>
                  <a:bodyPr spcFirstLastPara="1" wrap="square" lIns="90800" tIns="45375" rIns="90800" bIns="45375" anchor="t" anchorCtr="0">
                    <a:noAutofit/>
                  </a:bodyPr>
                  <a:lstStyle/>
                  <a:p>
                    <a:pPr marL="0" marR="0" lvl="0" indent="0" algn="l" rtl="0">
                      <a:lnSpc>
                        <a:spcPct val="100000"/>
                      </a:lnSpc>
                      <a:spcBef>
                        <a:spcPts val="0"/>
                      </a:spcBef>
                      <a:spcAft>
                        <a:spcPts val="0"/>
                      </a:spcAft>
                      <a:buClr>
                        <a:srgbClr val="FFFFFF"/>
                      </a:buClr>
                      <a:buSzPts val="1192"/>
                      <a:buFont typeface="Open Sans"/>
                      <a:buNone/>
                    </a:pPr>
                    <a:r>
                      <a:rPr lang="en-US" sz="1000" b="1" i="0" u="none" strike="noStrike" cap="none">
                        <a:solidFill>
                          <a:srgbClr val="FFFFFF"/>
                        </a:solidFill>
                        <a:latin typeface="Calibri"/>
                        <a:ea typeface="Calibri"/>
                        <a:cs typeface="Calibri"/>
                        <a:sym typeface="Calibri"/>
                      </a:rPr>
                      <a:t>Australasian Unis</a:t>
                    </a:r>
                    <a:endParaRPr sz="1000" b="1" i="0" u="none" strike="noStrike" cap="none">
                      <a:solidFill>
                        <a:srgbClr val="FFFFFF"/>
                      </a:solidFill>
                      <a:latin typeface="Calibri"/>
                      <a:ea typeface="Calibri"/>
                      <a:cs typeface="Calibri"/>
                      <a:sym typeface="Calibri"/>
                    </a:endParaRPr>
                  </a:p>
                </p:txBody>
              </p:sp>
              <p:sp>
                <p:nvSpPr>
                  <p:cNvPr id="413" name="Google Shape;413;g37f3baa6779_0_471"/>
                  <p:cNvSpPr txBox="1"/>
                  <p:nvPr/>
                </p:nvSpPr>
                <p:spPr>
                  <a:xfrm>
                    <a:off x="4961852" y="4695590"/>
                    <a:ext cx="2296200" cy="301500"/>
                  </a:xfrm>
                  <a:prstGeom prst="rect">
                    <a:avLst/>
                  </a:prstGeom>
                  <a:solidFill>
                    <a:srgbClr val="B54F0D"/>
                  </a:solidFill>
                  <a:ln>
                    <a:noFill/>
                  </a:ln>
                </p:spPr>
                <p:txBody>
                  <a:bodyPr spcFirstLastPara="1" wrap="square" lIns="90800" tIns="45375" rIns="90800" bIns="45375" anchor="t" anchorCtr="0">
                    <a:noAutofit/>
                  </a:bodyPr>
                  <a:lstStyle/>
                  <a:p>
                    <a:pPr marL="0" marR="0" lvl="0" indent="0" algn="l" rtl="0">
                      <a:lnSpc>
                        <a:spcPct val="100000"/>
                      </a:lnSpc>
                      <a:spcBef>
                        <a:spcPts val="0"/>
                      </a:spcBef>
                      <a:spcAft>
                        <a:spcPts val="0"/>
                      </a:spcAft>
                      <a:buClr>
                        <a:srgbClr val="FFFFFF"/>
                      </a:buClr>
                      <a:buSzPts val="1192"/>
                      <a:buFont typeface="Open Sans"/>
                      <a:buNone/>
                    </a:pPr>
                    <a:r>
                      <a:rPr lang="en-US" sz="1000" b="1" i="0" u="none" strike="noStrike" cap="none">
                        <a:solidFill>
                          <a:srgbClr val="FFFFFF"/>
                        </a:solidFill>
                        <a:latin typeface="Calibri"/>
                        <a:ea typeface="Calibri"/>
                        <a:cs typeface="Calibri"/>
                        <a:sym typeface="Calibri"/>
                      </a:rPr>
                      <a:t>Special Opportunities</a:t>
                    </a:r>
                    <a:endParaRPr sz="1000" b="1" i="0" u="none" strike="noStrike" cap="none">
                      <a:solidFill>
                        <a:srgbClr val="FFFFFF"/>
                      </a:solidFill>
                      <a:latin typeface="Calibri"/>
                      <a:ea typeface="Calibri"/>
                      <a:cs typeface="Calibri"/>
                      <a:sym typeface="Calibri"/>
                    </a:endParaRPr>
                  </a:p>
                </p:txBody>
              </p:sp>
              <p:sp>
                <p:nvSpPr>
                  <p:cNvPr id="414" name="Google Shape;414;g37f3baa6779_0_471"/>
                  <p:cNvSpPr txBox="1"/>
                  <p:nvPr/>
                </p:nvSpPr>
                <p:spPr>
                  <a:xfrm>
                    <a:off x="4962215" y="4019189"/>
                    <a:ext cx="2296200" cy="276600"/>
                  </a:xfrm>
                  <a:prstGeom prst="rect">
                    <a:avLst/>
                  </a:prstGeom>
                  <a:solidFill>
                    <a:srgbClr val="755B99"/>
                  </a:solidFill>
                  <a:ln>
                    <a:noFill/>
                  </a:ln>
                </p:spPr>
                <p:txBody>
                  <a:bodyPr spcFirstLastPara="1" wrap="square" lIns="90800" tIns="45375" rIns="90800" bIns="45375" anchor="t" anchorCtr="0">
                    <a:noAutofit/>
                  </a:bodyPr>
                  <a:lstStyle/>
                  <a:p>
                    <a:pPr marL="0" marR="0" lvl="0" indent="0" algn="l" rtl="0">
                      <a:lnSpc>
                        <a:spcPct val="100000"/>
                      </a:lnSpc>
                      <a:spcBef>
                        <a:spcPts val="0"/>
                      </a:spcBef>
                      <a:spcAft>
                        <a:spcPts val="0"/>
                      </a:spcAft>
                      <a:buClr>
                        <a:srgbClr val="FFFFFF"/>
                      </a:buClr>
                      <a:buSzPts val="1192"/>
                      <a:buFont typeface="Open Sans"/>
                      <a:buNone/>
                    </a:pPr>
                    <a:r>
                      <a:rPr lang="en-US" sz="1000" b="1" i="0" u="none" strike="noStrike" cap="none">
                        <a:solidFill>
                          <a:srgbClr val="FFFFFF"/>
                        </a:solidFill>
                        <a:latin typeface="Calibri"/>
                        <a:ea typeface="Calibri"/>
                        <a:cs typeface="Calibri"/>
                        <a:sym typeface="Calibri"/>
                      </a:rPr>
                      <a:t>MidEast </a:t>
                    </a:r>
                    <a:r>
                      <a:rPr lang="en-US" sz="1000" b="1">
                        <a:solidFill>
                          <a:srgbClr val="FFFFFF"/>
                        </a:solidFill>
                        <a:latin typeface="Calibri"/>
                        <a:ea typeface="Calibri"/>
                        <a:cs typeface="Calibri"/>
                        <a:sym typeface="Calibri"/>
                      </a:rPr>
                      <a:t>&amp; </a:t>
                    </a:r>
                    <a:r>
                      <a:rPr lang="en-US" sz="1000" b="1" i="0" u="none" strike="noStrike" cap="none">
                        <a:solidFill>
                          <a:srgbClr val="FFFFFF"/>
                        </a:solidFill>
                        <a:latin typeface="Calibri"/>
                        <a:ea typeface="Calibri"/>
                        <a:cs typeface="Calibri"/>
                        <a:sym typeface="Calibri"/>
                      </a:rPr>
                      <a:t>Africa </a:t>
                    </a:r>
                    <a:r>
                      <a:rPr lang="en-US" sz="1000" b="1">
                        <a:solidFill>
                          <a:srgbClr val="FFFFFF"/>
                        </a:solidFill>
                        <a:latin typeface="Calibri"/>
                        <a:ea typeface="Calibri"/>
                        <a:cs typeface="Calibri"/>
                        <a:sym typeface="Calibri"/>
                      </a:rPr>
                      <a:t>U</a:t>
                    </a:r>
                    <a:r>
                      <a:rPr lang="en-US" sz="1000" b="1" i="0" u="none" strike="noStrike" cap="none">
                        <a:solidFill>
                          <a:srgbClr val="FFFFFF"/>
                        </a:solidFill>
                        <a:latin typeface="Calibri"/>
                        <a:ea typeface="Calibri"/>
                        <a:cs typeface="Calibri"/>
                        <a:sym typeface="Calibri"/>
                      </a:rPr>
                      <a:t>nis</a:t>
                    </a:r>
                    <a:endParaRPr sz="1000" b="1" i="0" u="none" strike="noStrike" cap="none">
                      <a:solidFill>
                        <a:srgbClr val="FFFFFF"/>
                      </a:solidFill>
                      <a:latin typeface="Calibri"/>
                      <a:ea typeface="Calibri"/>
                      <a:cs typeface="Calibri"/>
                      <a:sym typeface="Calibri"/>
                    </a:endParaRPr>
                  </a:p>
                </p:txBody>
              </p:sp>
              <p:sp>
                <p:nvSpPr>
                  <p:cNvPr id="415" name="Google Shape;415;g37f3baa6779_0_471"/>
                  <p:cNvSpPr txBox="1"/>
                  <p:nvPr/>
                </p:nvSpPr>
                <p:spPr>
                  <a:xfrm>
                    <a:off x="4961852" y="4368183"/>
                    <a:ext cx="2296200" cy="301500"/>
                  </a:xfrm>
                  <a:prstGeom prst="rect">
                    <a:avLst/>
                  </a:prstGeom>
                  <a:solidFill>
                    <a:srgbClr val="346535"/>
                  </a:solidFill>
                  <a:ln>
                    <a:noFill/>
                  </a:ln>
                </p:spPr>
                <p:txBody>
                  <a:bodyPr spcFirstLastPara="1" wrap="square" lIns="90800" tIns="45375" rIns="90800" bIns="45375" anchor="t" anchorCtr="0">
                    <a:noAutofit/>
                  </a:bodyPr>
                  <a:lstStyle/>
                  <a:p>
                    <a:pPr marL="0" marR="0" lvl="0" indent="0" algn="l" rtl="0">
                      <a:lnSpc>
                        <a:spcPct val="100000"/>
                      </a:lnSpc>
                      <a:spcBef>
                        <a:spcPts val="0"/>
                      </a:spcBef>
                      <a:spcAft>
                        <a:spcPts val="0"/>
                      </a:spcAft>
                      <a:buClr>
                        <a:srgbClr val="FFFFFF"/>
                      </a:buClr>
                      <a:buSzPts val="1192"/>
                      <a:buFont typeface="Open Sans"/>
                      <a:buNone/>
                    </a:pPr>
                    <a:r>
                      <a:rPr lang="en-US" sz="1000" b="1" i="0" u="none" strike="noStrike" cap="none">
                        <a:solidFill>
                          <a:srgbClr val="FFFFFF"/>
                        </a:solidFill>
                        <a:latin typeface="Calibri"/>
                        <a:ea typeface="Calibri"/>
                        <a:cs typeface="Calibri"/>
                        <a:sym typeface="Calibri"/>
                      </a:rPr>
                      <a:t>Irish </a:t>
                    </a:r>
                    <a:r>
                      <a:rPr lang="en-US" sz="1000" b="1">
                        <a:solidFill>
                          <a:srgbClr val="FFFFFF"/>
                        </a:solidFill>
                        <a:latin typeface="Calibri"/>
                        <a:ea typeface="Calibri"/>
                        <a:cs typeface="Calibri"/>
                        <a:sym typeface="Calibri"/>
                      </a:rPr>
                      <a:t>Universities </a:t>
                    </a:r>
                    <a:endParaRPr sz="1000" b="1" i="0" u="none" strike="noStrike" cap="none">
                      <a:solidFill>
                        <a:srgbClr val="FFFFFF"/>
                      </a:solidFill>
                      <a:latin typeface="Calibri"/>
                      <a:ea typeface="Calibri"/>
                      <a:cs typeface="Calibri"/>
                      <a:sym typeface="Calibri"/>
                    </a:endParaRPr>
                  </a:p>
                </p:txBody>
              </p:sp>
              <p:sp>
                <p:nvSpPr>
                  <p:cNvPr id="416" name="Google Shape;416;g37f3baa6779_0_471"/>
                  <p:cNvSpPr txBox="1"/>
                  <p:nvPr/>
                </p:nvSpPr>
                <p:spPr>
                  <a:xfrm>
                    <a:off x="4961853" y="5048606"/>
                    <a:ext cx="2296200" cy="301500"/>
                  </a:xfrm>
                  <a:prstGeom prst="rect">
                    <a:avLst/>
                  </a:prstGeom>
                  <a:solidFill>
                    <a:srgbClr val="0B434A"/>
                  </a:solidFill>
                  <a:ln>
                    <a:noFill/>
                  </a:ln>
                </p:spPr>
                <p:txBody>
                  <a:bodyPr spcFirstLastPara="1" wrap="square" lIns="90800" tIns="45375" rIns="90800" bIns="45375" anchor="t" anchorCtr="0">
                    <a:noAutofit/>
                  </a:bodyPr>
                  <a:lstStyle/>
                  <a:p>
                    <a:pPr marL="0" marR="0" lvl="0" indent="0" algn="l" rtl="0">
                      <a:lnSpc>
                        <a:spcPct val="100000"/>
                      </a:lnSpc>
                      <a:spcBef>
                        <a:spcPts val="0"/>
                      </a:spcBef>
                      <a:spcAft>
                        <a:spcPts val="0"/>
                      </a:spcAft>
                      <a:buClr>
                        <a:srgbClr val="FFFFFF"/>
                      </a:buClr>
                      <a:buSzPts val="1192"/>
                      <a:buFont typeface="Open Sans"/>
                      <a:buNone/>
                    </a:pPr>
                    <a:r>
                      <a:rPr lang="en-US" sz="1000" b="1" i="0" u="none" strike="noStrike" cap="none">
                        <a:solidFill>
                          <a:srgbClr val="FFFFFF"/>
                        </a:solidFill>
                        <a:latin typeface="Calibri"/>
                        <a:ea typeface="Calibri"/>
                        <a:cs typeface="Calibri"/>
                        <a:sym typeface="Calibri"/>
                      </a:rPr>
                      <a:t>Events</a:t>
                    </a:r>
                    <a:endParaRPr sz="1000" b="1" i="0" u="none" strike="noStrike" cap="none">
                      <a:solidFill>
                        <a:srgbClr val="FFFFFF"/>
                      </a:solidFill>
                      <a:latin typeface="Calibri"/>
                      <a:ea typeface="Calibri"/>
                      <a:cs typeface="Calibri"/>
                      <a:sym typeface="Calibri"/>
                    </a:endParaRPr>
                  </a:p>
                </p:txBody>
              </p:sp>
            </p:grpSp>
            <p:grpSp>
              <p:nvGrpSpPr>
                <p:cNvPr id="417" name="Google Shape;417;g37f3baa6779_0_471"/>
                <p:cNvGrpSpPr/>
                <p:nvPr/>
              </p:nvGrpSpPr>
              <p:grpSpPr>
                <a:xfrm>
                  <a:off x="5793120" y="1945196"/>
                  <a:ext cx="1593189" cy="3859690"/>
                  <a:chOff x="7352952" y="992229"/>
                  <a:chExt cx="2295000" cy="3487882"/>
                </a:xfrm>
              </p:grpSpPr>
              <p:sp>
                <p:nvSpPr>
                  <p:cNvPr id="418" name="Google Shape;418;g37f3baa6779_0_471"/>
                  <p:cNvSpPr txBox="1"/>
                  <p:nvPr/>
                </p:nvSpPr>
                <p:spPr>
                  <a:xfrm>
                    <a:off x="7522509" y="992229"/>
                    <a:ext cx="1937400" cy="433200"/>
                  </a:xfrm>
                  <a:prstGeom prst="rect">
                    <a:avLst/>
                  </a:prstGeom>
                  <a:noFill/>
                  <a:ln>
                    <a:noFill/>
                  </a:ln>
                </p:spPr>
                <p:txBody>
                  <a:bodyPr spcFirstLastPara="1" wrap="square" lIns="90800" tIns="45375" rIns="90800" bIns="45375" anchor="t" anchorCtr="0">
                    <a:spAutoFit/>
                  </a:bodyPr>
                  <a:lstStyle/>
                  <a:p>
                    <a:pPr marL="0" marR="0" lvl="0" indent="0" algn="ctr" rtl="0">
                      <a:lnSpc>
                        <a:spcPct val="100000"/>
                      </a:lnSpc>
                      <a:spcBef>
                        <a:spcPts val="0"/>
                      </a:spcBef>
                      <a:spcAft>
                        <a:spcPts val="0"/>
                      </a:spcAft>
                      <a:buClr>
                        <a:srgbClr val="595959"/>
                      </a:buClr>
                      <a:buSzPts val="1192"/>
                      <a:buFont typeface="Open Sans"/>
                      <a:buNone/>
                    </a:pPr>
                    <a:r>
                      <a:rPr lang="en-US" sz="1100" b="1" i="0" u="none" strike="noStrike" cap="none">
                        <a:solidFill>
                          <a:srgbClr val="595959"/>
                        </a:solidFill>
                        <a:latin typeface="Calibri"/>
                        <a:ea typeface="Calibri"/>
                        <a:cs typeface="Calibri"/>
                        <a:sym typeface="Calibri"/>
                      </a:rPr>
                      <a:t>Drafting application</a:t>
                    </a:r>
                    <a:r>
                      <a:rPr lang="en-US" sz="1100" b="1">
                        <a:solidFill>
                          <a:srgbClr val="595959"/>
                        </a:solidFill>
                        <a:latin typeface="Calibri"/>
                        <a:ea typeface="Calibri"/>
                        <a:cs typeface="Calibri"/>
                        <a:sym typeface="Calibri"/>
                      </a:rPr>
                      <a:t>s</a:t>
                    </a:r>
                    <a:endParaRPr sz="1100" b="1">
                      <a:latin typeface="Calibri"/>
                      <a:ea typeface="Calibri"/>
                      <a:cs typeface="Calibri"/>
                      <a:sym typeface="Calibri"/>
                    </a:endParaRPr>
                  </a:p>
                </p:txBody>
              </p:sp>
              <p:sp>
                <p:nvSpPr>
                  <p:cNvPr id="419" name="Google Shape;419;g37f3baa6779_0_471"/>
                  <p:cNvSpPr txBox="1"/>
                  <p:nvPr/>
                </p:nvSpPr>
                <p:spPr>
                  <a:xfrm>
                    <a:off x="7352952" y="1881518"/>
                    <a:ext cx="2295000" cy="301500"/>
                  </a:xfrm>
                  <a:prstGeom prst="rect">
                    <a:avLst/>
                  </a:prstGeom>
                  <a:solidFill>
                    <a:srgbClr val="9F8A42"/>
                  </a:solidFill>
                  <a:ln>
                    <a:noFill/>
                  </a:ln>
                </p:spPr>
                <p:txBody>
                  <a:bodyPr spcFirstLastPara="1" wrap="square" lIns="90800" tIns="45375" rIns="90800" bIns="45375" anchor="t" anchorCtr="0">
                    <a:noAutofit/>
                  </a:bodyPr>
                  <a:lstStyle/>
                  <a:p>
                    <a:pPr marL="0" marR="0" lvl="0" indent="0" algn="l" rtl="0">
                      <a:lnSpc>
                        <a:spcPct val="100000"/>
                      </a:lnSpc>
                      <a:spcBef>
                        <a:spcPts val="0"/>
                      </a:spcBef>
                      <a:spcAft>
                        <a:spcPts val="0"/>
                      </a:spcAft>
                      <a:buClr>
                        <a:srgbClr val="FFFFFF"/>
                      </a:buClr>
                      <a:buSzPts val="1192"/>
                      <a:buFont typeface="Open Sans"/>
                      <a:buNone/>
                    </a:pPr>
                    <a:r>
                      <a:rPr lang="en-US" sz="1000" b="1" i="0" u="none" strike="noStrike" cap="none">
                        <a:solidFill>
                          <a:srgbClr val="FFFFFF"/>
                        </a:solidFill>
                        <a:latin typeface="Calibri"/>
                        <a:ea typeface="Calibri"/>
                        <a:cs typeface="Calibri"/>
                        <a:sym typeface="Calibri"/>
                      </a:rPr>
                      <a:t>Classes</a:t>
                    </a:r>
                    <a:endParaRPr sz="1000" b="1" i="0" u="none" strike="noStrike" cap="none">
                      <a:solidFill>
                        <a:srgbClr val="FFFFFF"/>
                      </a:solidFill>
                      <a:latin typeface="Calibri"/>
                      <a:ea typeface="Calibri"/>
                      <a:cs typeface="Calibri"/>
                      <a:sym typeface="Calibri"/>
                    </a:endParaRPr>
                  </a:p>
                </p:txBody>
              </p:sp>
              <p:sp>
                <p:nvSpPr>
                  <p:cNvPr id="420" name="Google Shape;420;g37f3baa6779_0_471"/>
                  <p:cNvSpPr txBox="1"/>
                  <p:nvPr/>
                </p:nvSpPr>
                <p:spPr>
                  <a:xfrm>
                    <a:off x="7352952" y="1502721"/>
                    <a:ext cx="2295000" cy="301500"/>
                  </a:xfrm>
                  <a:prstGeom prst="rect">
                    <a:avLst/>
                  </a:prstGeom>
                  <a:solidFill>
                    <a:srgbClr val="D95459"/>
                  </a:solidFill>
                  <a:ln>
                    <a:noFill/>
                  </a:ln>
                </p:spPr>
                <p:txBody>
                  <a:bodyPr spcFirstLastPara="1" wrap="square" lIns="90800" tIns="45375" rIns="90800" bIns="45375" anchor="t" anchorCtr="0">
                    <a:noAutofit/>
                  </a:bodyPr>
                  <a:lstStyle/>
                  <a:p>
                    <a:pPr marL="0" marR="0" lvl="0" indent="0" algn="l" rtl="0">
                      <a:lnSpc>
                        <a:spcPct val="100000"/>
                      </a:lnSpc>
                      <a:spcBef>
                        <a:spcPts val="0"/>
                      </a:spcBef>
                      <a:spcAft>
                        <a:spcPts val="0"/>
                      </a:spcAft>
                      <a:buClr>
                        <a:srgbClr val="FFFFFF"/>
                      </a:buClr>
                      <a:buSzPts val="1192"/>
                      <a:buFont typeface="Open Sans"/>
                      <a:buNone/>
                    </a:pPr>
                    <a:r>
                      <a:rPr lang="en-US" sz="1000" b="1" i="0" u="none" strike="noStrike" cap="none">
                        <a:solidFill>
                          <a:srgbClr val="FFFFFF"/>
                        </a:solidFill>
                        <a:latin typeface="Calibri"/>
                        <a:ea typeface="Calibri"/>
                        <a:cs typeface="Calibri"/>
                        <a:sym typeface="Calibri"/>
                      </a:rPr>
                      <a:t>UK Personal Statement</a:t>
                    </a:r>
                    <a:endParaRPr sz="1000" b="1" i="0" u="none" strike="noStrike" cap="none">
                      <a:solidFill>
                        <a:srgbClr val="000000"/>
                      </a:solidFill>
                      <a:latin typeface="Calibri"/>
                      <a:ea typeface="Calibri"/>
                      <a:cs typeface="Calibri"/>
                      <a:sym typeface="Calibri"/>
                    </a:endParaRPr>
                  </a:p>
                </p:txBody>
              </p:sp>
              <p:sp>
                <p:nvSpPr>
                  <p:cNvPr id="421" name="Google Shape;421;g37f3baa6779_0_471"/>
                  <p:cNvSpPr txBox="1"/>
                  <p:nvPr/>
                </p:nvSpPr>
                <p:spPr>
                  <a:xfrm>
                    <a:off x="7352952" y="2228193"/>
                    <a:ext cx="2295000" cy="301500"/>
                  </a:xfrm>
                  <a:prstGeom prst="rect">
                    <a:avLst/>
                  </a:prstGeom>
                  <a:solidFill>
                    <a:srgbClr val="7030A0"/>
                  </a:solidFill>
                  <a:ln>
                    <a:noFill/>
                  </a:ln>
                </p:spPr>
                <p:txBody>
                  <a:bodyPr spcFirstLastPara="1" wrap="square" lIns="90800" tIns="45375" rIns="90800" bIns="45375" anchor="t" anchorCtr="0">
                    <a:noAutofit/>
                  </a:bodyPr>
                  <a:lstStyle/>
                  <a:p>
                    <a:pPr marL="0" marR="0" lvl="0" indent="0" algn="l" rtl="0">
                      <a:lnSpc>
                        <a:spcPct val="100000"/>
                      </a:lnSpc>
                      <a:spcBef>
                        <a:spcPts val="0"/>
                      </a:spcBef>
                      <a:spcAft>
                        <a:spcPts val="0"/>
                      </a:spcAft>
                      <a:buClr>
                        <a:srgbClr val="FFFFFF"/>
                      </a:buClr>
                      <a:buSzPts val="1192"/>
                      <a:buFont typeface="Open Sans"/>
                      <a:buNone/>
                    </a:pPr>
                    <a:r>
                      <a:rPr lang="en-US" sz="1000" b="1" i="0" u="none" strike="noStrike" cap="none">
                        <a:solidFill>
                          <a:srgbClr val="FFFFFF"/>
                        </a:solidFill>
                        <a:latin typeface="Calibri"/>
                        <a:ea typeface="Calibri"/>
                        <a:cs typeface="Calibri"/>
                        <a:sym typeface="Calibri"/>
                      </a:rPr>
                      <a:t>Subject References</a:t>
                    </a:r>
                    <a:endParaRPr sz="1000" b="1" i="0" u="none" strike="noStrike" cap="none">
                      <a:solidFill>
                        <a:srgbClr val="000000"/>
                      </a:solidFill>
                      <a:latin typeface="Calibri"/>
                      <a:ea typeface="Calibri"/>
                      <a:cs typeface="Calibri"/>
                      <a:sym typeface="Calibri"/>
                    </a:endParaRPr>
                  </a:p>
                </p:txBody>
              </p:sp>
              <p:sp>
                <p:nvSpPr>
                  <p:cNvPr id="422" name="Google Shape;422;g37f3baa6779_0_471"/>
                  <p:cNvSpPr txBox="1"/>
                  <p:nvPr/>
                </p:nvSpPr>
                <p:spPr>
                  <a:xfrm>
                    <a:off x="7352952" y="2580840"/>
                    <a:ext cx="2295000" cy="301500"/>
                  </a:xfrm>
                  <a:prstGeom prst="rect">
                    <a:avLst/>
                  </a:prstGeom>
                  <a:solidFill>
                    <a:srgbClr val="558465"/>
                  </a:solidFill>
                  <a:ln>
                    <a:noFill/>
                  </a:ln>
                </p:spPr>
                <p:txBody>
                  <a:bodyPr spcFirstLastPara="1" wrap="square" lIns="90800" tIns="45375" rIns="90800" bIns="45375" anchor="t" anchorCtr="0">
                    <a:noAutofit/>
                  </a:bodyPr>
                  <a:lstStyle/>
                  <a:p>
                    <a:pPr marL="0" marR="0" lvl="0" indent="0" algn="l" rtl="0">
                      <a:lnSpc>
                        <a:spcPct val="100000"/>
                      </a:lnSpc>
                      <a:spcBef>
                        <a:spcPts val="0"/>
                      </a:spcBef>
                      <a:spcAft>
                        <a:spcPts val="0"/>
                      </a:spcAft>
                      <a:buClr>
                        <a:srgbClr val="FFFFFF"/>
                      </a:buClr>
                      <a:buSzPts val="1192"/>
                      <a:buFont typeface="Open Sans"/>
                      <a:buNone/>
                    </a:pPr>
                    <a:r>
                      <a:rPr lang="en-US" sz="1000" b="1" i="0" u="none" strike="noStrike" cap="none">
                        <a:solidFill>
                          <a:srgbClr val="FFFFFF"/>
                        </a:solidFill>
                        <a:latin typeface="Calibri"/>
                        <a:ea typeface="Calibri"/>
                        <a:cs typeface="Calibri"/>
                        <a:sym typeface="Calibri"/>
                      </a:rPr>
                      <a:t>CV / Resumé</a:t>
                    </a:r>
                    <a:endParaRPr sz="1000" b="1">
                      <a:latin typeface="Calibri"/>
                      <a:ea typeface="Calibri"/>
                      <a:cs typeface="Calibri"/>
                      <a:sym typeface="Calibri"/>
                    </a:endParaRPr>
                  </a:p>
                </p:txBody>
              </p:sp>
              <p:sp>
                <p:nvSpPr>
                  <p:cNvPr id="423" name="Google Shape;423;g37f3baa6779_0_471"/>
                  <p:cNvSpPr txBox="1"/>
                  <p:nvPr/>
                </p:nvSpPr>
                <p:spPr>
                  <a:xfrm>
                    <a:off x="7352952" y="3284208"/>
                    <a:ext cx="2295000" cy="301500"/>
                  </a:xfrm>
                  <a:prstGeom prst="rect">
                    <a:avLst/>
                  </a:prstGeom>
                  <a:solidFill>
                    <a:srgbClr val="BE54D9"/>
                  </a:solidFill>
                  <a:ln>
                    <a:noFill/>
                  </a:ln>
                </p:spPr>
                <p:txBody>
                  <a:bodyPr spcFirstLastPara="1" wrap="square" lIns="90800" tIns="45375" rIns="90800" bIns="45375" anchor="t" anchorCtr="0">
                    <a:noAutofit/>
                  </a:bodyPr>
                  <a:lstStyle/>
                  <a:p>
                    <a:pPr marL="0" marR="0" lvl="0" indent="0" algn="l" rtl="0">
                      <a:lnSpc>
                        <a:spcPct val="100000"/>
                      </a:lnSpc>
                      <a:spcBef>
                        <a:spcPts val="0"/>
                      </a:spcBef>
                      <a:spcAft>
                        <a:spcPts val="0"/>
                      </a:spcAft>
                      <a:buClr>
                        <a:srgbClr val="FFFFFF"/>
                      </a:buClr>
                      <a:buSzPts val="1192"/>
                      <a:buFont typeface="Open Sans"/>
                      <a:buNone/>
                    </a:pPr>
                    <a:r>
                      <a:rPr lang="en-US" sz="1000" b="1" i="0" u="none" strike="noStrike" cap="none">
                        <a:solidFill>
                          <a:srgbClr val="FFFFFF"/>
                        </a:solidFill>
                        <a:latin typeface="Calibri"/>
                        <a:ea typeface="Calibri"/>
                        <a:cs typeface="Calibri"/>
                        <a:sym typeface="Calibri"/>
                      </a:rPr>
                      <a:t>Common App Essay</a:t>
                    </a:r>
                    <a:endParaRPr sz="1000" b="1" i="0" u="none" strike="noStrike" cap="none">
                      <a:solidFill>
                        <a:srgbClr val="FFFFFF"/>
                      </a:solidFill>
                      <a:latin typeface="Calibri"/>
                      <a:ea typeface="Calibri"/>
                      <a:cs typeface="Calibri"/>
                      <a:sym typeface="Calibri"/>
                    </a:endParaRPr>
                  </a:p>
                </p:txBody>
              </p:sp>
              <p:sp>
                <p:nvSpPr>
                  <p:cNvPr id="424" name="Google Shape;424;g37f3baa6779_0_471"/>
                  <p:cNvSpPr txBox="1"/>
                  <p:nvPr/>
                </p:nvSpPr>
                <p:spPr>
                  <a:xfrm>
                    <a:off x="7352952" y="2932524"/>
                    <a:ext cx="2295000" cy="301500"/>
                  </a:xfrm>
                  <a:prstGeom prst="rect">
                    <a:avLst/>
                  </a:prstGeom>
                  <a:solidFill>
                    <a:srgbClr val="C6590F"/>
                  </a:solidFill>
                  <a:ln>
                    <a:noFill/>
                  </a:ln>
                </p:spPr>
                <p:txBody>
                  <a:bodyPr spcFirstLastPara="1" wrap="square" lIns="90800" tIns="45375" rIns="90800" bIns="45375" anchor="t" anchorCtr="0">
                    <a:noAutofit/>
                  </a:bodyPr>
                  <a:lstStyle/>
                  <a:p>
                    <a:pPr marL="0" marR="0" lvl="0" indent="0" algn="l" rtl="0">
                      <a:lnSpc>
                        <a:spcPct val="100000"/>
                      </a:lnSpc>
                      <a:spcBef>
                        <a:spcPts val="0"/>
                      </a:spcBef>
                      <a:spcAft>
                        <a:spcPts val="0"/>
                      </a:spcAft>
                      <a:buClr>
                        <a:srgbClr val="FFFFFF"/>
                      </a:buClr>
                      <a:buSzPts val="1192"/>
                      <a:buFont typeface="Open Sans"/>
                      <a:buNone/>
                    </a:pPr>
                    <a:r>
                      <a:rPr lang="en-US" sz="1000" b="1" i="0" u="none" strike="noStrike" cap="none">
                        <a:solidFill>
                          <a:srgbClr val="FFFFFF"/>
                        </a:solidFill>
                        <a:latin typeface="Calibri"/>
                        <a:ea typeface="Calibri"/>
                        <a:cs typeface="Calibri"/>
                        <a:sym typeface="Calibri"/>
                      </a:rPr>
                      <a:t>Writing tool</a:t>
                    </a:r>
                    <a:endParaRPr sz="1000" b="1" i="0" u="none" strike="noStrike" cap="none">
                      <a:solidFill>
                        <a:srgbClr val="000000"/>
                      </a:solidFill>
                      <a:latin typeface="Calibri"/>
                      <a:ea typeface="Calibri"/>
                      <a:cs typeface="Calibri"/>
                      <a:sym typeface="Calibri"/>
                    </a:endParaRPr>
                  </a:p>
                </p:txBody>
              </p:sp>
              <p:sp>
                <p:nvSpPr>
                  <p:cNvPr id="425" name="Google Shape;425;g37f3baa6779_0_471"/>
                  <p:cNvSpPr txBox="1"/>
                  <p:nvPr/>
                </p:nvSpPr>
                <p:spPr>
                  <a:xfrm>
                    <a:off x="7352952" y="3639160"/>
                    <a:ext cx="2295000" cy="301500"/>
                  </a:xfrm>
                  <a:prstGeom prst="rect">
                    <a:avLst/>
                  </a:prstGeom>
                  <a:solidFill>
                    <a:srgbClr val="3FC9AD"/>
                  </a:solidFill>
                  <a:ln>
                    <a:noFill/>
                  </a:ln>
                </p:spPr>
                <p:txBody>
                  <a:bodyPr spcFirstLastPara="1" wrap="square" lIns="90800" tIns="45375" rIns="90800" bIns="45375" anchor="t" anchorCtr="0">
                    <a:noAutofit/>
                  </a:bodyPr>
                  <a:lstStyle/>
                  <a:p>
                    <a:pPr marL="0" marR="0" lvl="0" indent="0" algn="l" rtl="0">
                      <a:lnSpc>
                        <a:spcPct val="100000"/>
                      </a:lnSpc>
                      <a:spcBef>
                        <a:spcPts val="0"/>
                      </a:spcBef>
                      <a:spcAft>
                        <a:spcPts val="0"/>
                      </a:spcAft>
                      <a:buClr>
                        <a:srgbClr val="FFFFFF"/>
                      </a:buClr>
                      <a:buSzPts val="1192"/>
                      <a:buFont typeface="Open Sans"/>
                      <a:buNone/>
                    </a:pPr>
                    <a:r>
                      <a:rPr lang="en-US" sz="1000" b="1" i="0" u="none" strike="noStrike" cap="none">
                        <a:solidFill>
                          <a:srgbClr val="FFFFFF"/>
                        </a:solidFill>
                        <a:latin typeface="Calibri"/>
                        <a:ea typeface="Calibri"/>
                        <a:cs typeface="Calibri"/>
                        <a:sym typeface="Calibri"/>
                      </a:rPr>
                      <a:t>US recommenders</a:t>
                    </a:r>
                    <a:endParaRPr sz="1000" b="1" i="0" u="none" strike="noStrike" cap="none">
                      <a:solidFill>
                        <a:srgbClr val="000000"/>
                      </a:solidFill>
                      <a:latin typeface="Calibri"/>
                      <a:ea typeface="Calibri"/>
                      <a:cs typeface="Calibri"/>
                      <a:sym typeface="Calibri"/>
                    </a:endParaRPr>
                  </a:p>
                </p:txBody>
              </p:sp>
              <p:sp>
                <p:nvSpPr>
                  <p:cNvPr id="426" name="Google Shape;426;g37f3baa6779_0_471"/>
                  <p:cNvSpPr txBox="1"/>
                  <p:nvPr/>
                </p:nvSpPr>
                <p:spPr>
                  <a:xfrm>
                    <a:off x="7352952" y="3994111"/>
                    <a:ext cx="2295000" cy="486000"/>
                  </a:xfrm>
                  <a:prstGeom prst="rect">
                    <a:avLst/>
                  </a:prstGeom>
                  <a:solidFill>
                    <a:srgbClr val="FF0280"/>
                  </a:solidFill>
                  <a:ln>
                    <a:noFill/>
                  </a:ln>
                </p:spPr>
                <p:txBody>
                  <a:bodyPr spcFirstLastPara="1" wrap="square" lIns="90800" tIns="45375" rIns="90800" bIns="45375" anchor="t" anchorCtr="0">
                    <a:noAutofit/>
                  </a:bodyPr>
                  <a:lstStyle/>
                  <a:p>
                    <a:pPr marL="0" marR="0" lvl="0" indent="0" algn="l" rtl="0">
                      <a:lnSpc>
                        <a:spcPct val="100000"/>
                      </a:lnSpc>
                      <a:spcBef>
                        <a:spcPts val="0"/>
                      </a:spcBef>
                      <a:spcAft>
                        <a:spcPts val="0"/>
                      </a:spcAft>
                      <a:buClr>
                        <a:srgbClr val="FFFFFF"/>
                      </a:buClr>
                      <a:buSzPts val="1192"/>
                      <a:buFont typeface="Open Sans"/>
                      <a:buNone/>
                    </a:pPr>
                    <a:r>
                      <a:rPr lang="en-US" sz="1000" b="1" i="0" u="none" strike="noStrike" cap="none">
                        <a:solidFill>
                          <a:srgbClr val="FFFFFF"/>
                        </a:solidFill>
                        <a:latin typeface="Calibri"/>
                        <a:ea typeface="Calibri"/>
                        <a:cs typeface="Calibri"/>
                        <a:sym typeface="Calibri"/>
                      </a:rPr>
                      <a:t>Notes for Reference writers</a:t>
                    </a:r>
                    <a:endParaRPr sz="1000" b="1" i="0" u="none" strike="noStrike" cap="none">
                      <a:solidFill>
                        <a:srgbClr val="000000"/>
                      </a:solidFill>
                      <a:latin typeface="Calibri"/>
                      <a:ea typeface="Calibri"/>
                      <a:cs typeface="Calibri"/>
                      <a:sym typeface="Calibri"/>
                    </a:endParaRPr>
                  </a:p>
                </p:txBody>
              </p:sp>
            </p:grpSp>
            <p:grpSp>
              <p:nvGrpSpPr>
                <p:cNvPr id="427" name="Google Shape;427;g37f3baa6779_0_471"/>
                <p:cNvGrpSpPr/>
                <p:nvPr/>
              </p:nvGrpSpPr>
              <p:grpSpPr>
                <a:xfrm>
                  <a:off x="802931" y="1967732"/>
                  <a:ext cx="1596373" cy="2819844"/>
                  <a:chOff x="179294" y="1012595"/>
                  <a:chExt cx="2299586" cy="2548206"/>
                </a:xfrm>
              </p:grpSpPr>
              <p:sp>
                <p:nvSpPr>
                  <p:cNvPr id="428" name="Google Shape;428;g37f3baa6779_0_471"/>
                  <p:cNvSpPr txBox="1"/>
                  <p:nvPr/>
                </p:nvSpPr>
                <p:spPr>
                  <a:xfrm>
                    <a:off x="287712" y="1012595"/>
                    <a:ext cx="2078100" cy="433200"/>
                  </a:xfrm>
                  <a:prstGeom prst="rect">
                    <a:avLst/>
                  </a:prstGeom>
                  <a:noFill/>
                  <a:ln>
                    <a:noFill/>
                  </a:ln>
                </p:spPr>
                <p:txBody>
                  <a:bodyPr spcFirstLastPara="1" wrap="square" lIns="90800" tIns="45375" rIns="90800" bIns="45375" anchor="t" anchorCtr="0">
                    <a:spAutoFit/>
                  </a:bodyPr>
                  <a:lstStyle/>
                  <a:p>
                    <a:pPr marL="0" marR="0" lvl="0" indent="0" algn="ctr" rtl="0">
                      <a:lnSpc>
                        <a:spcPct val="100000"/>
                      </a:lnSpc>
                      <a:spcBef>
                        <a:spcPts val="0"/>
                      </a:spcBef>
                      <a:spcAft>
                        <a:spcPts val="0"/>
                      </a:spcAft>
                      <a:buClr>
                        <a:srgbClr val="595959"/>
                      </a:buClr>
                      <a:buSzPts val="1192"/>
                      <a:buFont typeface="Open Sans"/>
                      <a:buNone/>
                    </a:pPr>
                    <a:r>
                      <a:rPr lang="en-US" sz="1100" b="1" i="0" u="none" strike="noStrike" cap="none">
                        <a:solidFill>
                          <a:srgbClr val="595959"/>
                        </a:solidFill>
                        <a:latin typeface="Calibri"/>
                        <a:ea typeface="Calibri"/>
                        <a:cs typeface="Calibri"/>
                        <a:sym typeface="Calibri"/>
                      </a:rPr>
                      <a:t>Exploring pathways</a:t>
                    </a:r>
                    <a:endParaRPr sz="1100" b="1">
                      <a:latin typeface="Calibri"/>
                      <a:ea typeface="Calibri"/>
                      <a:cs typeface="Calibri"/>
                      <a:sym typeface="Calibri"/>
                    </a:endParaRPr>
                  </a:p>
                </p:txBody>
              </p:sp>
              <p:sp>
                <p:nvSpPr>
                  <p:cNvPr id="429" name="Google Shape;429;g37f3baa6779_0_471"/>
                  <p:cNvSpPr txBox="1"/>
                  <p:nvPr/>
                </p:nvSpPr>
                <p:spPr>
                  <a:xfrm>
                    <a:off x="183880" y="1502721"/>
                    <a:ext cx="2295000" cy="301500"/>
                  </a:xfrm>
                  <a:prstGeom prst="rect">
                    <a:avLst/>
                  </a:prstGeom>
                  <a:solidFill>
                    <a:srgbClr val="C89801"/>
                  </a:solidFill>
                  <a:ln>
                    <a:noFill/>
                  </a:ln>
                </p:spPr>
                <p:txBody>
                  <a:bodyPr spcFirstLastPara="1" wrap="square" lIns="90800" tIns="45375" rIns="90800" bIns="45375" anchor="t" anchorCtr="0">
                    <a:noAutofit/>
                  </a:bodyPr>
                  <a:lstStyle/>
                  <a:p>
                    <a:pPr marL="0" marR="0" lvl="0" indent="0" algn="l" rtl="0">
                      <a:lnSpc>
                        <a:spcPct val="100000"/>
                      </a:lnSpc>
                      <a:spcBef>
                        <a:spcPts val="0"/>
                      </a:spcBef>
                      <a:spcAft>
                        <a:spcPts val="0"/>
                      </a:spcAft>
                      <a:buClr>
                        <a:srgbClr val="FFFFFF"/>
                      </a:buClr>
                      <a:buSzPts val="1192"/>
                      <a:buFont typeface="Open Sans"/>
                      <a:buNone/>
                    </a:pPr>
                    <a:r>
                      <a:rPr lang="en-US" sz="1000" b="1" i="0" u="none" strike="noStrike" cap="none">
                        <a:solidFill>
                          <a:srgbClr val="FFFFFF"/>
                        </a:solidFill>
                        <a:latin typeface="Calibri"/>
                        <a:ea typeface="Calibri"/>
                        <a:cs typeface="Calibri"/>
                        <a:sym typeface="Calibri"/>
                      </a:rPr>
                      <a:t>Careers library</a:t>
                    </a:r>
                    <a:endParaRPr sz="1000" b="1" i="0" u="none" strike="noStrike" cap="none">
                      <a:solidFill>
                        <a:srgbClr val="FFFFFF"/>
                      </a:solidFill>
                      <a:latin typeface="Calibri"/>
                      <a:ea typeface="Calibri"/>
                      <a:cs typeface="Calibri"/>
                      <a:sym typeface="Calibri"/>
                    </a:endParaRPr>
                  </a:p>
                </p:txBody>
              </p:sp>
              <p:sp>
                <p:nvSpPr>
                  <p:cNvPr id="430" name="Google Shape;430;g37f3baa6779_0_471"/>
                  <p:cNvSpPr txBox="1"/>
                  <p:nvPr/>
                </p:nvSpPr>
                <p:spPr>
                  <a:xfrm>
                    <a:off x="183880" y="1881518"/>
                    <a:ext cx="2295000" cy="301500"/>
                  </a:xfrm>
                  <a:prstGeom prst="rect">
                    <a:avLst/>
                  </a:prstGeom>
                  <a:solidFill>
                    <a:srgbClr val="7030A0"/>
                  </a:solidFill>
                  <a:ln>
                    <a:noFill/>
                  </a:ln>
                </p:spPr>
                <p:txBody>
                  <a:bodyPr spcFirstLastPara="1" wrap="square" lIns="90800" tIns="45375" rIns="90800" bIns="45375" anchor="t" anchorCtr="0">
                    <a:noAutofit/>
                  </a:bodyPr>
                  <a:lstStyle/>
                  <a:p>
                    <a:pPr marL="0" marR="0" lvl="0" indent="0" algn="l" rtl="0">
                      <a:lnSpc>
                        <a:spcPct val="100000"/>
                      </a:lnSpc>
                      <a:spcBef>
                        <a:spcPts val="0"/>
                      </a:spcBef>
                      <a:spcAft>
                        <a:spcPts val="0"/>
                      </a:spcAft>
                      <a:buClr>
                        <a:srgbClr val="FFFFFF"/>
                      </a:buClr>
                      <a:buSzPts val="1192"/>
                      <a:buFont typeface="Open Sans"/>
                      <a:buNone/>
                    </a:pPr>
                    <a:r>
                      <a:rPr lang="en-US" sz="1000" b="1" i="0" u="none" strike="noStrike" cap="none">
                        <a:solidFill>
                          <a:srgbClr val="FFFFFF"/>
                        </a:solidFill>
                        <a:latin typeface="Calibri"/>
                        <a:ea typeface="Calibri"/>
                        <a:cs typeface="Calibri"/>
                        <a:sym typeface="Calibri"/>
                      </a:rPr>
                      <a:t>Subjects library</a:t>
                    </a:r>
                    <a:endParaRPr sz="1000" b="1" i="0" u="none" strike="noStrike" cap="none">
                      <a:solidFill>
                        <a:srgbClr val="FFFFFF"/>
                      </a:solidFill>
                      <a:latin typeface="Calibri"/>
                      <a:ea typeface="Calibri"/>
                      <a:cs typeface="Calibri"/>
                      <a:sym typeface="Calibri"/>
                    </a:endParaRPr>
                  </a:p>
                </p:txBody>
              </p:sp>
              <p:sp>
                <p:nvSpPr>
                  <p:cNvPr id="431" name="Google Shape;431;g37f3baa6779_0_471"/>
                  <p:cNvSpPr txBox="1"/>
                  <p:nvPr/>
                </p:nvSpPr>
                <p:spPr>
                  <a:xfrm>
                    <a:off x="179294" y="2234706"/>
                    <a:ext cx="2295000" cy="301500"/>
                  </a:xfrm>
                  <a:prstGeom prst="rect">
                    <a:avLst/>
                  </a:prstGeom>
                  <a:solidFill>
                    <a:srgbClr val="A03030"/>
                  </a:solidFill>
                  <a:ln>
                    <a:noFill/>
                  </a:ln>
                </p:spPr>
                <p:txBody>
                  <a:bodyPr spcFirstLastPara="1" wrap="square" lIns="90800" tIns="45375" rIns="90800" bIns="45375" anchor="t" anchorCtr="0">
                    <a:noAutofit/>
                  </a:bodyPr>
                  <a:lstStyle/>
                  <a:p>
                    <a:pPr marL="0" marR="0" lvl="0" indent="0" algn="l" rtl="0">
                      <a:lnSpc>
                        <a:spcPct val="100000"/>
                      </a:lnSpc>
                      <a:spcBef>
                        <a:spcPts val="0"/>
                      </a:spcBef>
                      <a:spcAft>
                        <a:spcPts val="0"/>
                      </a:spcAft>
                      <a:buClr>
                        <a:srgbClr val="FFFFFF"/>
                      </a:buClr>
                      <a:buSzPts val="1192"/>
                      <a:buFont typeface="Open Sans"/>
                      <a:buNone/>
                    </a:pPr>
                    <a:r>
                      <a:rPr lang="en-US" sz="1000" b="1" i="0" u="none" strike="noStrike" cap="none">
                        <a:solidFill>
                          <a:srgbClr val="FFFFFF"/>
                        </a:solidFill>
                        <a:latin typeface="Calibri"/>
                        <a:ea typeface="Calibri"/>
                        <a:cs typeface="Calibri"/>
                        <a:sym typeface="Calibri"/>
                      </a:rPr>
                      <a:t>Know-how library</a:t>
                    </a:r>
                    <a:endParaRPr sz="1000" b="1" i="0" u="none" strike="noStrike" cap="none">
                      <a:solidFill>
                        <a:srgbClr val="FFFFFF"/>
                      </a:solidFill>
                      <a:latin typeface="Calibri"/>
                      <a:ea typeface="Calibri"/>
                      <a:cs typeface="Calibri"/>
                      <a:sym typeface="Calibri"/>
                    </a:endParaRPr>
                  </a:p>
                </p:txBody>
              </p:sp>
              <p:sp>
                <p:nvSpPr>
                  <p:cNvPr id="432" name="Google Shape;432;g37f3baa6779_0_471"/>
                  <p:cNvSpPr txBox="1"/>
                  <p:nvPr/>
                </p:nvSpPr>
                <p:spPr>
                  <a:xfrm>
                    <a:off x="179294" y="2587894"/>
                    <a:ext cx="2295000" cy="301500"/>
                  </a:xfrm>
                  <a:prstGeom prst="rect">
                    <a:avLst/>
                  </a:prstGeom>
                  <a:solidFill>
                    <a:srgbClr val="4BC7C8"/>
                  </a:solidFill>
                  <a:ln>
                    <a:noFill/>
                  </a:ln>
                </p:spPr>
                <p:txBody>
                  <a:bodyPr spcFirstLastPara="1" wrap="square" lIns="90800" tIns="45375" rIns="90800" bIns="45375" anchor="t" anchorCtr="0">
                    <a:noAutofit/>
                  </a:bodyPr>
                  <a:lstStyle/>
                  <a:p>
                    <a:pPr marL="0" marR="0" lvl="0" indent="0" algn="l" rtl="0">
                      <a:lnSpc>
                        <a:spcPct val="100000"/>
                      </a:lnSpc>
                      <a:spcBef>
                        <a:spcPts val="0"/>
                      </a:spcBef>
                      <a:spcAft>
                        <a:spcPts val="0"/>
                      </a:spcAft>
                      <a:buClr>
                        <a:srgbClr val="FFFFFF"/>
                      </a:buClr>
                      <a:buSzPts val="1192"/>
                      <a:buFont typeface="Open Sans"/>
                      <a:buNone/>
                    </a:pPr>
                    <a:r>
                      <a:rPr lang="en-US" sz="1000" b="1" i="0" u="none" strike="noStrike" cap="none">
                        <a:solidFill>
                          <a:srgbClr val="FFFFFF"/>
                        </a:solidFill>
                        <a:latin typeface="Calibri"/>
                        <a:ea typeface="Calibri"/>
                        <a:cs typeface="Calibri"/>
                        <a:sym typeface="Calibri"/>
                      </a:rPr>
                      <a:t>MOOC</a:t>
                    </a:r>
                    <a:endParaRPr sz="1000" b="1" i="0" u="none" strike="noStrike" cap="none">
                      <a:solidFill>
                        <a:srgbClr val="FFFFFF"/>
                      </a:solidFill>
                      <a:latin typeface="Calibri"/>
                      <a:ea typeface="Calibri"/>
                      <a:cs typeface="Calibri"/>
                      <a:sym typeface="Calibri"/>
                    </a:endParaRPr>
                  </a:p>
                </p:txBody>
              </p:sp>
              <p:sp>
                <p:nvSpPr>
                  <p:cNvPr id="433" name="Google Shape;433;g37f3baa6779_0_471"/>
                  <p:cNvSpPr txBox="1"/>
                  <p:nvPr/>
                </p:nvSpPr>
                <p:spPr>
                  <a:xfrm>
                    <a:off x="179294" y="2932524"/>
                    <a:ext cx="2295000" cy="301500"/>
                  </a:xfrm>
                  <a:prstGeom prst="rect">
                    <a:avLst/>
                  </a:prstGeom>
                  <a:solidFill>
                    <a:srgbClr val="FF7901"/>
                  </a:solidFill>
                  <a:ln>
                    <a:noFill/>
                  </a:ln>
                </p:spPr>
                <p:txBody>
                  <a:bodyPr spcFirstLastPara="1" wrap="square" lIns="90800" tIns="45375" rIns="90800" bIns="45375" anchor="t" anchorCtr="0">
                    <a:noAutofit/>
                  </a:bodyPr>
                  <a:lstStyle/>
                  <a:p>
                    <a:pPr marL="0" marR="0" lvl="0" indent="0" algn="l" rtl="0">
                      <a:lnSpc>
                        <a:spcPct val="100000"/>
                      </a:lnSpc>
                      <a:spcBef>
                        <a:spcPts val="0"/>
                      </a:spcBef>
                      <a:spcAft>
                        <a:spcPts val="0"/>
                      </a:spcAft>
                      <a:buClr>
                        <a:srgbClr val="FFFFFF"/>
                      </a:buClr>
                      <a:buSzPts val="1192"/>
                      <a:buFont typeface="Open Sans"/>
                      <a:buNone/>
                    </a:pPr>
                    <a:r>
                      <a:rPr lang="en-US" sz="1000" b="1" i="0" u="none" strike="noStrike" cap="none">
                        <a:solidFill>
                          <a:srgbClr val="FFFFFF"/>
                        </a:solidFill>
                        <a:latin typeface="Calibri"/>
                        <a:ea typeface="Calibri"/>
                        <a:cs typeface="Calibri"/>
                        <a:sym typeface="Calibri"/>
                      </a:rPr>
                      <a:t>Webinars</a:t>
                    </a:r>
                    <a:endParaRPr sz="1000" b="1" i="0" u="none" strike="noStrike" cap="none">
                      <a:solidFill>
                        <a:srgbClr val="FFFFFF"/>
                      </a:solidFill>
                      <a:latin typeface="Calibri"/>
                      <a:ea typeface="Calibri"/>
                      <a:cs typeface="Calibri"/>
                      <a:sym typeface="Calibri"/>
                    </a:endParaRPr>
                  </a:p>
                </p:txBody>
              </p:sp>
              <p:sp>
                <p:nvSpPr>
                  <p:cNvPr id="434" name="Google Shape;434;g37f3baa6779_0_471"/>
                  <p:cNvSpPr txBox="1"/>
                  <p:nvPr/>
                </p:nvSpPr>
                <p:spPr>
                  <a:xfrm>
                    <a:off x="179299" y="3284200"/>
                    <a:ext cx="2296200" cy="276600"/>
                  </a:xfrm>
                  <a:prstGeom prst="rect">
                    <a:avLst/>
                  </a:prstGeom>
                  <a:solidFill>
                    <a:srgbClr val="17A0FF"/>
                  </a:solidFill>
                  <a:ln>
                    <a:noFill/>
                  </a:ln>
                </p:spPr>
                <p:txBody>
                  <a:bodyPr spcFirstLastPara="1" wrap="square" lIns="90800" tIns="45375" rIns="90800" bIns="45375" anchor="t" anchorCtr="0">
                    <a:noAutofit/>
                  </a:bodyPr>
                  <a:lstStyle/>
                  <a:p>
                    <a:pPr marL="0" marR="0" lvl="0" indent="0" algn="l" rtl="0">
                      <a:lnSpc>
                        <a:spcPct val="100000"/>
                      </a:lnSpc>
                      <a:spcBef>
                        <a:spcPts val="0"/>
                      </a:spcBef>
                      <a:spcAft>
                        <a:spcPts val="0"/>
                      </a:spcAft>
                      <a:buClr>
                        <a:srgbClr val="FFFFFF"/>
                      </a:buClr>
                      <a:buSzPts val="1192"/>
                      <a:buFont typeface="Open Sans"/>
                      <a:buNone/>
                    </a:pPr>
                    <a:r>
                      <a:rPr lang="en-US" sz="1000" b="1" i="0" u="none" strike="noStrike" cap="none">
                        <a:solidFill>
                          <a:srgbClr val="FFFFFF"/>
                        </a:solidFill>
                        <a:latin typeface="Calibri"/>
                        <a:ea typeface="Calibri"/>
                        <a:cs typeface="Calibri"/>
                        <a:sym typeface="Calibri"/>
                      </a:rPr>
                      <a:t>Read, Watch, Listen</a:t>
                    </a:r>
                    <a:endParaRPr sz="1000" b="1" i="0" u="none" strike="noStrike" cap="none">
                      <a:solidFill>
                        <a:srgbClr val="FFFFFF"/>
                      </a:solidFill>
                      <a:latin typeface="Calibri"/>
                      <a:ea typeface="Calibri"/>
                      <a:cs typeface="Calibri"/>
                      <a:sym typeface="Calibri"/>
                    </a:endParaRPr>
                  </a:p>
                </p:txBody>
              </p:sp>
            </p:grpSp>
          </p:grpSp>
          <p:sp>
            <p:nvSpPr>
              <p:cNvPr id="435" name="Google Shape;435;g37f3baa6779_0_471"/>
              <p:cNvSpPr txBox="1"/>
              <p:nvPr/>
            </p:nvSpPr>
            <p:spPr>
              <a:xfrm>
                <a:off x="652442" y="2699171"/>
                <a:ext cx="882000" cy="254700"/>
              </a:xfrm>
              <a:prstGeom prst="rect">
                <a:avLst/>
              </a:prstGeom>
              <a:noFill/>
              <a:ln>
                <a:noFill/>
              </a:ln>
            </p:spPr>
            <p:txBody>
              <a:bodyPr spcFirstLastPara="1" wrap="square" lIns="95350" tIns="47675" rIns="95350" bIns="47675" anchor="t" anchorCtr="0">
                <a:spAutoFit/>
              </a:bodyPr>
              <a:lstStyle/>
              <a:p>
                <a:pPr marL="0" marR="0" lvl="0" indent="0" algn="ctr" rtl="0">
                  <a:lnSpc>
                    <a:spcPct val="100000"/>
                  </a:lnSpc>
                  <a:spcBef>
                    <a:spcPts val="0"/>
                  </a:spcBef>
                  <a:spcAft>
                    <a:spcPts val="0"/>
                  </a:spcAft>
                  <a:buClr>
                    <a:srgbClr val="595959"/>
                  </a:buClr>
                  <a:buSzPts val="1252"/>
                  <a:buFont typeface="Open Sans"/>
                  <a:buNone/>
                </a:pPr>
                <a:r>
                  <a:rPr lang="en-US" sz="1100" b="1" i="0" u="none" strike="noStrike" cap="none">
                    <a:solidFill>
                      <a:srgbClr val="595959"/>
                    </a:solidFill>
                    <a:latin typeface="Calibri"/>
                    <a:ea typeface="Calibri"/>
                    <a:cs typeface="Calibri"/>
                    <a:sym typeface="Calibri"/>
                  </a:rPr>
                  <a:t>Quizzes</a:t>
                </a:r>
                <a:endParaRPr sz="1100" b="1">
                  <a:latin typeface="Calibri"/>
                  <a:ea typeface="Calibri"/>
                  <a:cs typeface="Calibri"/>
                  <a:sym typeface="Calibri"/>
                </a:endParaRPr>
              </a:p>
            </p:txBody>
          </p:sp>
          <p:sp>
            <p:nvSpPr>
              <p:cNvPr id="436" name="Google Shape;436;g37f3baa6779_0_471"/>
              <p:cNvSpPr txBox="1"/>
              <p:nvPr/>
            </p:nvSpPr>
            <p:spPr>
              <a:xfrm>
                <a:off x="373599" y="3114539"/>
                <a:ext cx="1439700" cy="301500"/>
              </a:xfrm>
              <a:prstGeom prst="rect">
                <a:avLst/>
              </a:prstGeom>
              <a:solidFill>
                <a:srgbClr val="2F75B5"/>
              </a:solidFill>
              <a:ln>
                <a:noFill/>
              </a:ln>
            </p:spPr>
            <p:txBody>
              <a:bodyPr spcFirstLastPara="1" wrap="square" lIns="95350" tIns="47675" rIns="95350" bIns="47675" anchor="t" anchorCtr="0">
                <a:noAutofit/>
              </a:bodyPr>
              <a:lstStyle/>
              <a:p>
                <a:pPr marL="0" marR="0" lvl="0" indent="0" algn="l" rtl="0">
                  <a:lnSpc>
                    <a:spcPct val="100000"/>
                  </a:lnSpc>
                  <a:spcBef>
                    <a:spcPts val="0"/>
                  </a:spcBef>
                  <a:spcAft>
                    <a:spcPts val="0"/>
                  </a:spcAft>
                  <a:buClr>
                    <a:srgbClr val="FFFFFF"/>
                  </a:buClr>
                  <a:buSzPts val="1252"/>
                  <a:buFont typeface="Open Sans"/>
                  <a:buNone/>
                </a:pPr>
                <a:r>
                  <a:rPr lang="en-US" sz="1000" b="1" i="0" u="none" strike="noStrike" cap="none">
                    <a:solidFill>
                      <a:srgbClr val="FFFFFF"/>
                    </a:solidFill>
                    <a:latin typeface="Calibri"/>
                    <a:ea typeface="Calibri"/>
                    <a:cs typeface="Calibri"/>
                    <a:sym typeface="Calibri"/>
                  </a:rPr>
                  <a:t>Interests profile</a:t>
                </a:r>
                <a:endParaRPr sz="1000" b="1" i="0" u="none" strike="noStrike" cap="none">
                  <a:solidFill>
                    <a:srgbClr val="FFFFFF"/>
                  </a:solidFill>
                  <a:latin typeface="Calibri"/>
                  <a:ea typeface="Calibri"/>
                  <a:cs typeface="Calibri"/>
                  <a:sym typeface="Calibri"/>
                </a:endParaRPr>
              </a:p>
            </p:txBody>
          </p:sp>
        </p:grpSp>
        <p:sp>
          <p:nvSpPr>
            <p:cNvPr id="437" name="Google Shape;437;g37f3baa6779_0_471"/>
            <p:cNvSpPr txBox="1"/>
            <p:nvPr/>
          </p:nvSpPr>
          <p:spPr>
            <a:xfrm>
              <a:off x="37929" y="3327305"/>
              <a:ext cx="1501607" cy="518788"/>
            </a:xfrm>
            <a:prstGeom prst="rect">
              <a:avLst/>
            </a:prstGeom>
            <a:solidFill>
              <a:srgbClr val="2F5496"/>
            </a:solidFill>
            <a:ln>
              <a:noFill/>
            </a:ln>
          </p:spPr>
          <p:txBody>
            <a:bodyPr spcFirstLastPara="1" wrap="square" lIns="95350" tIns="47675" rIns="95350" bIns="47675" anchor="t" anchorCtr="0">
              <a:noAutofit/>
            </a:bodyPr>
            <a:lstStyle/>
            <a:p>
              <a:pPr marL="0" marR="0" lvl="0" indent="0" algn="l" rtl="0">
                <a:lnSpc>
                  <a:spcPct val="100000"/>
                </a:lnSpc>
                <a:spcBef>
                  <a:spcPts val="0"/>
                </a:spcBef>
                <a:spcAft>
                  <a:spcPts val="0"/>
                </a:spcAft>
                <a:buClr>
                  <a:srgbClr val="FFFFFF"/>
                </a:buClr>
                <a:buSzPts val="1252"/>
                <a:buFont typeface="Open Sans"/>
                <a:buNone/>
              </a:pPr>
              <a:r>
                <a:rPr lang="en-US" sz="1000" b="1" i="0" u="none" strike="noStrike" cap="none">
                  <a:solidFill>
                    <a:srgbClr val="FFFFFF"/>
                  </a:solidFill>
                  <a:latin typeface="Calibri"/>
                  <a:ea typeface="Calibri"/>
                  <a:cs typeface="Calibri"/>
                  <a:sym typeface="Calibri"/>
                </a:rPr>
                <a:t>Work environments profile</a:t>
              </a:r>
              <a:endParaRPr sz="1000" b="1" i="0" u="none" strike="noStrike" cap="none">
                <a:solidFill>
                  <a:srgbClr val="FFFFFF"/>
                </a:solidFill>
                <a:latin typeface="Calibri"/>
                <a:ea typeface="Calibri"/>
                <a:cs typeface="Calibri"/>
                <a:sym typeface="Calibri"/>
              </a:endParaRPr>
            </a:p>
          </p:txBody>
        </p:sp>
        <p:sp>
          <p:nvSpPr>
            <p:cNvPr id="438" name="Google Shape;438;g37f3baa6779_0_471"/>
            <p:cNvSpPr txBox="1"/>
            <p:nvPr/>
          </p:nvSpPr>
          <p:spPr>
            <a:xfrm>
              <a:off x="37783" y="3917235"/>
              <a:ext cx="1501607" cy="314464"/>
            </a:xfrm>
            <a:prstGeom prst="rect">
              <a:avLst/>
            </a:prstGeom>
            <a:solidFill>
              <a:srgbClr val="A83081"/>
            </a:solidFill>
            <a:ln>
              <a:noFill/>
            </a:ln>
          </p:spPr>
          <p:txBody>
            <a:bodyPr spcFirstLastPara="1" wrap="square" lIns="95350" tIns="47675" rIns="95350" bIns="47675" anchor="t" anchorCtr="0">
              <a:noAutofit/>
            </a:bodyPr>
            <a:lstStyle/>
            <a:p>
              <a:pPr marL="0" marR="0" lvl="0" indent="0" algn="l" rtl="0">
                <a:lnSpc>
                  <a:spcPct val="100000"/>
                </a:lnSpc>
                <a:spcBef>
                  <a:spcPts val="0"/>
                </a:spcBef>
                <a:spcAft>
                  <a:spcPts val="0"/>
                </a:spcAft>
                <a:buClr>
                  <a:srgbClr val="FFFFFF"/>
                </a:buClr>
                <a:buSzPts val="1252"/>
                <a:buFont typeface="Open Sans"/>
                <a:buNone/>
              </a:pPr>
              <a:r>
                <a:rPr lang="en-US" sz="1000" b="1" i="0" u="none" strike="noStrike" cap="none">
                  <a:solidFill>
                    <a:srgbClr val="FFFFFF"/>
                  </a:solidFill>
                  <a:latin typeface="Calibri"/>
                  <a:ea typeface="Calibri"/>
                  <a:cs typeface="Calibri"/>
                  <a:sym typeface="Calibri"/>
                </a:rPr>
                <a:t>Skills profile</a:t>
              </a:r>
              <a:endParaRPr sz="1000" b="1">
                <a:latin typeface="Calibri"/>
                <a:ea typeface="Calibri"/>
                <a:cs typeface="Calibri"/>
                <a:sym typeface="Calibri"/>
              </a:endParaRPr>
            </a:p>
          </p:txBody>
        </p:sp>
      </p:grpSp>
      <p:pic>
        <p:nvPicPr>
          <p:cNvPr id="439" name="Google Shape;439;g37f3baa6779_0_47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56725" y="5580175"/>
            <a:ext cx="2918900" cy="950675"/>
          </a:xfrm>
          <a:prstGeom prst="rect">
            <a:avLst/>
          </a:prstGeom>
          <a:noFill/>
          <a:ln>
            <a:noFill/>
          </a:ln>
        </p:spPr>
      </p:pic>
      <p:pic>
        <p:nvPicPr>
          <p:cNvPr id="440" name="Google Shape;440;g37f3baa6779_0_47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8149800" y="170025"/>
            <a:ext cx="767450" cy="7674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g37f3baa6779_0_632"/>
          <p:cNvSpPr txBox="1">
            <a:spLocks noGrp="1"/>
          </p:cNvSpPr>
          <p:nvPr>
            <p:ph type="title"/>
          </p:nvPr>
        </p:nvSpPr>
        <p:spPr>
          <a:xfrm>
            <a:off x="1146025" y="707633"/>
            <a:ext cx="3208800" cy="1371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4200" i="1">
                <a:solidFill>
                  <a:srgbClr val="38761D"/>
                </a:solidFill>
                <a:latin typeface="Lora"/>
                <a:ea typeface="Lora"/>
                <a:cs typeface="Lora"/>
                <a:sym typeface="Lora"/>
              </a:rPr>
              <a:t> </a:t>
            </a:r>
            <a:r>
              <a:rPr lang="en-US" sz="3200"/>
              <a:t> </a:t>
            </a:r>
            <a:endParaRPr sz="3200"/>
          </a:p>
        </p:txBody>
      </p:sp>
      <p:sp>
        <p:nvSpPr>
          <p:cNvPr id="446" name="Google Shape;446;g37f3baa6779_0_632"/>
          <p:cNvSpPr txBox="1">
            <a:spLocks noGrp="1"/>
          </p:cNvSpPr>
          <p:nvPr>
            <p:ph type="title" idx="3"/>
          </p:nvPr>
        </p:nvSpPr>
        <p:spPr>
          <a:xfrm>
            <a:off x="722425" y="707625"/>
            <a:ext cx="4123500" cy="13716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endParaRPr sz="2400">
              <a:latin typeface="Calibri"/>
              <a:ea typeface="Calibri"/>
              <a:cs typeface="Calibri"/>
              <a:sym typeface="Calibri"/>
            </a:endParaRPr>
          </a:p>
          <a:p>
            <a:pPr marL="0" lvl="0" indent="0" algn="ctr" rtl="0">
              <a:spcBef>
                <a:spcPts val="0"/>
              </a:spcBef>
              <a:spcAft>
                <a:spcPts val="0"/>
              </a:spcAft>
              <a:buNone/>
            </a:pPr>
            <a:r>
              <a:rPr lang="en-US" sz="2750">
                <a:latin typeface="Calibri"/>
                <a:ea typeface="Calibri"/>
                <a:cs typeface="Calibri"/>
                <a:sym typeface="Calibri"/>
              </a:rPr>
              <a:t>Parents &amp; guardians - </a:t>
            </a:r>
            <a:endParaRPr sz="2750">
              <a:latin typeface="Calibri"/>
              <a:ea typeface="Calibri"/>
              <a:cs typeface="Calibri"/>
              <a:sym typeface="Calibri"/>
            </a:endParaRPr>
          </a:p>
          <a:p>
            <a:pPr marL="0" lvl="0" indent="0" algn="ctr" rtl="0">
              <a:spcBef>
                <a:spcPts val="0"/>
              </a:spcBef>
              <a:spcAft>
                <a:spcPts val="0"/>
              </a:spcAft>
              <a:buClr>
                <a:schemeClr val="dk1"/>
              </a:buClr>
              <a:buFont typeface="Arial"/>
              <a:buNone/>
            </a:pPr>
            <a:r>
              <a:rPr lang="en-US" sz="2750">
                <a:latin typeface="Calibri"/>
                <a:ea typeface="Calibri"/>
                <a:cs typeface="Calibri"/>
                <a:sym typeface="Calibri"/>
              </a:rPr>
              <a:t>get signed up</a:t>
            </a:r>
            <a:endParaRPr sz="2750">
              <a:solidFill>
                <a:schemeClr val="dk1"/>
              </a:solidFill>
              <a:latin typeface="Calibri"/>
              <a:ea typeface="Calibri"/>
              <a:cs typeface="Calibri"/>
              <a:sym typeface="Calibri"/>
            </a:endParaRPr>
          </a:p>
          <a:p>
            <a:pPr marL="0" lvl="0" indent="0" algn="ctr" rtl="0">
              <a:spcBef>
                <a:spcPts val="0"/>
              </a:spcBef>
              <a:spcAft>
                <a:spcPts val="0"/>
              </a:spcAft>
              <a:buNone/>
            </a:pPr>
            <a:endParaRPr sz="2750">
              <a:latin typeface="Roboto"/>
              <a:ea typeface="Roboto"/>
              <a:cs typeface="Roboto"/>
              <a:sym typeface="Roboto"/>
            </a:endParaRPr>
          </a:p>
        </p:txBody>
      </p:sp>
      <p:pic>
        <p:nvPicPr>
          <p:cNvPr id="447" name="Google Shape;447;g37f3baa6779_0_63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818327" y="5189900"/>
            <a:ext cx="2132425" cy="694525"/>
          </a:xfrm>
          <a:prstGeom prst="rect">
            <a:avLst/>
          </a:prstGeom>
          <a:noFill/>
          <a:ln>
            <a:noFill/>
          </a:ln>
        </p:spPr>
      </p:pic>
      <p:sp>
        <p:nvSpPr>
          <p:cNvPr id="448" name="Google Shape;448;g37f3baa6779_0_632"/>
          <p:cNvSpPr txBox="1"/>
          <p:nvPr/>
        </p:nvSpPr>
        <p:spPr>
          <a:xfrm>
            <a:off x="5342200" y="1331100"/>
            <a:ext cx="3660000" cy="54567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700">
                <a:solidFill>
                  <a:schemeClr val="dk1"/>
                </a:solidFill>
                <a:latin typeface="Open Sans"/>
                <a:ea typeface="Open Sans"/>
                <a:cs typeface="Open Sans"/>
                <a:sym typeface="Open Sans"/>
              </a:rPr>
              <a:t>Scan this QR code or go to </a:t>
            </a:r>
            <a:r>
              <a:rPr lang="en-US" sz="1700" u="sng">
                <a:solidFill>
                  <a:schemeClr val="hlink"/>
                </a:solidFill>
                <a:latin typeface="Open Sans"/>
                <a:ea typeface="Open Sans"/>
                <a:cs typeface="Open Sans"/>
                <a:sym typeface="Open Sans"/>
                <a:hlinkClick r:id="rId4"/>
              </a:rPr>
              <a:t>www.unifrog.org/student</a:t>
            </a:r>
            <a:r>
              <a:rPr lang="en-US" sz="1700">
                <a:solidFill>
                  <a:schemeClr val="dk1"/>
                </a:solidFill>
                <a:latin typeface="Open Sans"/>
                <a:ea typeface="Open Sans"/>
                <a:cs typeface="Open Sans"/>
                <a:sym typeface="Open Sans"/>
              </a:rPr>
              <a:t> and click ‘Sign in for the first time’</a:t>
            </a:r>
            <a:endParaRPr sz="1700"/>
          </a:p>
          <a:p>
            <a:pPr marL="0" marR="0" lvl="0" indent="0" algn="l" rtl="0">
              <a:lnSpc>
                <a:spcPct val="150000"/>
              </a:lnSpc>
              <a:spcBef>
                <a:spcPts val="0"/>
              </a:spcBef>
              <a:spcAft>
                <a:spcPts val="0"/>
              </a:spcAft>
              <a:buNone/>
            </a:pPr>
            <a:r>
              <a:rPr lang="en-US" sz="1700">
                <a:solidFill>
                  <a:schemeClr val="dk1"/>
                </a:solidFill>
                <a:latin typeface="Open Sans"/>
                <a:ea typeface="Open Sans"/>
                <a:cs typeface="Open Sans"/>
                <a:sym typeface="Open Sans"/>
              </a:rPr>
              <a:t>You’ll be asked for some details and this ‘Sign up Code’:</a:t>
            </a:r>
            <a:endParaRPr sz="1700" b="1">
              <a:solidFill>
                <a:srgbClr val="222222"/>
              </a:solidFill>
              <a:highlight>
                <a:schemeClr val="lt1"/>
              </a:highlight>
            </a:endParaRPr>
          </a:p>
          <a:p>
            <a:pPr marL="0" lvl="0" indent="0" algn="l" rtl="0">
              <a:lnSpc>
                <a:spcPct val="150000"/>
              </a:lnSpc>
              <a:spcBef>
                <a:spcPts val="0"/>
              </a:spcBef>
              <a:spcAft>
                <a:spcPts val="0"/>
              </a:spcAft>
              <a:buNone/>
            </a:pPr>
            <a:endParaRPr sz="1700" b="1">
              <a:solidFill>
                <a:srgbClr val="222222"/>
              </a:solidFill>
              <a:highlight>
                <a:schemeClr val="lt1"/>
              </a:highlight>
            </a:endParaRPr>
          </a:p>
          <a:p>
            <a:pPr marL="0" lvl="0" indent="0" algn="l" rtl="0">
              <a:lnSpc>
                <a:spcPct val="150000"/>
              </a:lnSpc>
              <a:spcBef>
                <a:spcPts val="0"/>
              </a:spcBef>
              <a:spcAft>
                <a:spcPts val="0"/>
              </a:spcAft>
              <a:buNone/>
            </a:pPr>
            <a:r>
              <a:rPr lang="en-US" sz="1700" b="1">
                <a:solidFill>
                  <a:srgbClr val="222222"/>
                </a:solidFill>
                <a:highlight>
                  <a:schemeClr val="lt1"/>
                </a:highlight>
              </a:rPr>
              <a:t>THCSPARENTS</a:t>
            </a:r>
            <a:endParaRPr sz="1700" b="1">
              <a:solidFill>
                <a:srgbClr val="222222"/>
              </a:solidFill>
              <a:highlight>
                <a:schemeClr val="lt1"/>
              </a:highlight>
            </a:endParaRPr>
          </a:p>
          <a:p>
            <a:pPr marL="0" lvl="0" indent="0" algn="l" rtl="0">
              <a:lnSpc>
                <a:spcPct val="150000"/>
              </a:lnSpc>
              <a:spcBef>
                <a:spcPts val="0"/>
              </a:spcBef>
              <a:spcAft>
                <a:spcPts val="0"/>
              </a:spcAft>
              <a:buNone/>
            </a:pPr>
            <a:endParaRPr sz="1700">
              <a:solidFill>
                <a:schemeClr val="dk1"/>
              </a:solidFill>
              <a:latin typeface="Open Sans"/>
              <a:ea typeface="Open Sans"/>
              <a:cs typeface="Open Sans"/>
              <a:sym typeface="Open Sans"/>
            </a:endParaRPr>
          </a:p>
          <a:p>
            <a:pPr marL="0" lvl="0" indent="0" algn="l" rtl="0">
              <a:lnSpc>
                <a:spcPct val="150000"/>
              </a:lnSpc>
              <a:spcBef>
                <a:spcPts val="0"/>
              </a:spcBef>
              <a:spcAft>
                <a:spcPts val="0"/>
              </a:spcAft>
              <a:buNone/>
            </a:pPr>
            <a:r>
              <a:rPr lang="en-US" sz="1700">
                <a:solidFill>
                  <a:schemeClr val="dk1"/>
                </a:solidFill>
                <a:latin typeface="Open Sans"/>
                <a:ea typeface="Open Sans"/>
                <a:cs typeface="Open Sans"/>
                <a:sym typeface="Open Sans"/>
              </a:rPr>
              <a:t>After signing up, log into Unifrog using your email address and password via the student sign-in page!</a:t>
            </a:r>
            <a:endParaRPr sz="1700">
              <a:solidFill>
                <a:schemeClr val="dk1"/>
              </a:solidFill>
            </a:endParaRPr>
          </a:p>
          <a:p>
            <a:pPr marL="0" lvl="0" indent="0" algn="l" rtl="0">
              <a:lnSpc>
                <a:spcPct val="150000"/>
              </a:lnSpc>
              <a:spcBef>
                <a:spcPts val="0"/>
              </a:spcBef>
              <a:spcAft>
                <a:spcPts val="0"/>
              </a:spcAft>
              <a:buClr>
                <a:schemeClr val="dk1"/>
              </a:buClr>
              <a:buFont typeface="Arial"/>
              <a:buNone/>
            </a:pPr>
            <a:endParaRPr sz="1700" b="1">
              <a:solidFill>
                <a:srgbClr val="222222"/>
              </a:solidFill>
              <a:highlight>
                <a:schemeClr val="lt1"/>
              </a:highlight>
            </a:endParaRPr>
          </a:p>
          <a:p>
            <a:pPr marL="0" marR="0" lvl="0" indent="0" algn="l" rtl="0">
              <a:lnSpc>
                <a:spcPct val="150000"/>
              </a:lnSpc>
              <a:spcBef>
                <a:spcPts val="0"/>
              </a:spcBef>
              <a:spcAft>
                <a:spcPts val="0"/>
              </a:spcAft>
              <a:buNone/>
            </a:pPr>
            <a:endParaRPr sz="1700">
              <a:solidFill>
                <a:schemeClr val="dk1"/>
              </a:solidFill>
              <a:latin typeface="Open Sans"/>
              <a:ea typeface="Open Sans"/>
              <a:cs typeface="Open Sans"/>
              <a:sym typeface="Open Sans"/>
            </a:endParaRPr>
          </a:p>
        </p:txBody>
      </p:sp>
      <p:grpSp>
        <p:nvGrpSpPr>
          <p:cNvPr id="449" name="Google Shape;449;g37f3baa6779_0_632"/>
          <p:cNvGrpSpPr/>
          <p:nvPr/>
        </p:nvGrpSpPr>
        <p:grpSpPr>
          <a:xfrm>
            <a:off x="513450" y="2588246"/>
            <a:ext cx="1913412" cy="3594002"/>
            <a:chOff x="1756229" y="1536566"/>
            <a:chExt cx="2438400" cy="4891129"/>
          </a:xfrm>
        </p:grpSpPr>
        <p:grpSp>
          <p:nvGrpSpPr>
            <p:cNvPr id="450" name="Google Shape;450;g37f3baa6779_0_632"/>
            <p:cNvGrpSpPr/>
            <p:nvPr/>
          </p:nvGrpSpPr>
          <p:grpSpPr>
            <a:xfrm>
              <a:off x="1756229" y="1536566"/>
              <a:ext cx="2438400" cy="4891129"/>
              <a:chOff x="1756229" y="1536566"/>
              <a:chExt cx="2438400" cy="4891129"/>
            </a:xfrm>
          </p:grpSpPr>
          <p:pic>
            <p:nvPicPr>
              <p:cNvPr id="451" name="Google Shape;451;g37f3baa6779_0_63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756229" y="1536566"/>
                <a:ext cx="2438400" cy="4891129"/>
              </a:xfrm>
              <a:prstGeom prst="rect">
                <a:avLst/>
              </a:prstGeom>
              <a:noFill/>
              <a:ln>
                <a:noFill/>
              </a:ln>
            </p:spPr>
          </p:pic>
          <p:pic>
            <p:nvPicPr>
              <p:cNvPr id="452" name="Google Shape;452;g37f3baa6779_0_632"/>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051121" y="2342439"/>
                <a:ext cx="1859247" cy="3305324"/>
              </a:xfrm>
              <a:prstGeom prst="rect">
                <a:avLst/>
              </a:prstGeom>
              <a:noFill/>
              <a:ln>
                <a:noFill/>
              </a:ln>
            </p:spPr>
          </p:pic>
        </p:grpSp>
        <p:sp>
          <p:nvSpPr>
            <p:cNvPr id="453" name="Google Shape;453;g37f3baa6779_0_632"/>
            <p:cNvSpPr/>
            <p:nvPr/>
          </p:nvSpPr>
          <p:spPr>
            <a:xfrm>
              <a:off x="2114621" y="5029200"/>
              <a:ext cx="1403400" cy="406500"/>
            </a:xfrm>
            <a:prstGeom prst="rect">
              <a:avLst/>
            </a:prstGeom>
            <a:noFill/>
            <a:ln w="41975" cap="flat" cmpd="sng">
              <a:solidFill>
                <a:srgbClr val="4BC7C8"/>
              </a:solidFill>
              <a:prstDash val="solid"/>
              <a:miter lim="800000"/>
              <a:headEnd type="none" w="sm" len="sm"/>
              <a:tailEnd type="none" w="sm" len="sm"/>
            </a:ln>
          </p:spPr>
          <p:txBody>
            <a:bodyPr spcFirstLastPara="1" wrap="square" lIns="67200" tIns="33575" rIns="67200" bIns="33575" anchor="ctr" anchorCtr="0">
              <a:noAutofit/>
            </a:bodyPr>
            <a:lstStyle/>
            <a:p>
              <a:pPr marL="0" marR="0" lvl="0" indent="0" algn="ctr" rtl="0">
                <a:spcBef>
                  <a:spcPts val="0"/>
                </a:spcBef>
                <a:spcAft>
                  <a:spcPts val="0"/>
                </a:spcAft>
                <a:buNone/>
              </a:pPr>
              <a:endParaRPr sz="1322">
                <a:solidFill>
                  <a:schemeClr val="dk1"/>
                </a:solidFill>
                <a:latin typeface="Calibri"/>
                <a:ea typeface="Calibri"/>
                <a:cs typeface="Calibri"/>
                <a:sym typeface="Calibri"/>
              </a:endParaRPr>
            </a:p>
          </p:txBody>
        </p:sp>
      </p:grpSp>
      <p:pic>
        <p:nvPicPr>
          <p:cNvPr id="454" name="Google Shape;454;g37f3baa6779_0_632"/>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2692185" y="2512419"/>
            <a:ext cx="2384748" cy="22442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g37f3baa6779_0_646"/>
          <p:cNvSpPr txBox="1">
            <a:spLocks noGrp="1"/>
          </p:cNvSpPr>
          <p:nvPr>
            <p:ph type="title"/>
          </p:nvPr>
        </p:nvSpPr>
        <p:spPr>
          <a:xfrm>
            <a:off x="1146025" y="707633"/>
            <a:ext cx="3208800" cy="1371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4200" i="1">
                <a:solidFill>
                  <a:srgbClr val="38761D"/>
                </a:solidFill>
                <a:latin typeface="Lora"/>
                <a:ea typeface="Lora"/>
                <a:cs typeface="Lora"/>
                <a:sym typeface="Lora"/>
              </a:rPr>
              <a:t> </a:t>
            </a:r>
            <a:r>
              <a:rPr lang="en-US" sz="3200"/>
              <a:t> </a:t>
            </a:r>
            <a:endParaRPr sz="3200"/>
          </a:p>
        </p:txBody>
      </p:sp>
      <p:sp>
        <p:nvSpPr>
          <p:cNvPr id="460" name="Google Shape;460;g37f3baa6779_0_646"/>
          <p:cNvSpPr txBox="1">
            <a:spLocks noGrp="1"/>
          </p:cNvSpPr>
          <p:nvPr>
            <p:ph type="title" idx="3"/>
          </p:nvPr>
        </p:nvSpPr>
        <p:spPr>
          <a:xfrm>
            <a:off x="722425" y="707625"/>
            <a:ext cx="4794300" cy="1371600"/>
          </a:xfrm>
          <a:prstGeom prst="rect">
            <a:avLst/>
          </a:prstGeom>
        </p:spPr>
        <p:txBody>
          <a:bodyPr spcFirstLastPara="1" wrap="square" lIns="91425" tIns="91425" rIns="91425" bIns="91425" anchor="t" anchorCtr="0">
            <a:noAutofit/>
          </a:bodyPr>
          <a:lstStyle/>
          <a:p>
            <a:pPr marL="0" lvl="0" indent="457200" algn="l" rtl="0">
              <a:spcBef>
                <a:spcPts val="0"/>
              </a:spcBef>
              <a:spcAft>
                <a:spcPts val="0"/>
              </a:spcAft>
              <a:buSzPts val="990"/>
              <a:buNone/>
            </a:pPr>
            <a:r>
              <a:rPr lang="en-US" sz="2500">
                <a:latin typeface="Open Sans"/>
                <a:ea typeface="Open Sans"/>
                <a:cs typeface="Open Sans"/>
                <a:sym typeface="Open Sans"/>
              </a:rPr>
              <a:t>Mon 6th - Fri 10th </a:t>
            </a:r>
            <a:endParaRPr sz="2500">
              <a:latin typeface="Open Sans"/>
              <a:ea typeface="Open Sans"/>
              <a:cs typeface="Open Sans"/>
              <a:sym typeface="Open Sans"/>
            </a:endParaRPr>
          </a:p>
          <a:p>
            <a:pPr marL="457200" lvl="0" indent="457200" algn="l" rtl="0">
              <a:spcBef>
                <a:spcPts val="0"/>
              </a:spcBef>
              <a:spcAft>
                <a:spcPts val="0"/>
              </a:spcAft>
              <a:buClr>
                <a:schemeClr val="dk1"/>
              </a:buClr>
              <a:buSzPts val="990"/>
              <a:buFont typeface="Arial"/>
              <a:buNone/>
            </a:pPr>
            <a:r>
              <a:rPr lang="en-US" sz="2500">
                <a:latin typeface="Open Sans"/>
                <a:ea typeface="Open Sans"/>
                <a:cs typeface="Open Sans"/>
                <a:sym typeface="Open Sans"/>
              </a:rPr>
              <a:t>July 2026</a:t>
            </a:r>
            <a:endParaRPr sz="2500">
              <a:latin typeface="Open Sans"/>
              <a:ea typeface="Open Sans"/>
              <a:cs typeface="Open Sans"/>
              <a:sym typeface="Open Sans"/>
            </a:endParaRPr>
          </a:p>
          <a:p>
            <a:pPr marL="0" lvl="0" indent="0" algn="ctr" rtl="0">
              <a:spcBef>
                <a:spcPts val="640"/>
              </a:spcBef>
              <a:spcAft>
                <a:spcPts val="0"/>
              </a:spcAft>
              <a:buClr>
                <a:schemeClr val="dk1"/>
              </a:buClr>
              <a:buSzPts val="990"/>
              <a:buFont typeface="Arial"/>
              <a:buNone/>
            </a:pPr>
            <a:endParaRPr sz="2500">
              <a:highlight>
                <a:schemeClr val="lt1"/>
              </a:highlight>
            </a:endParaRPr>
          </a:p>
        </p:txBody>
      </p:sp>
      <p:pic>
        <p:nvPicPr>
          <p:cNvPr id="461" name="Google Shape;461;g37f3baa6779_0_646" descr="8 Simple Steps to Gaining Valuable Work Experienc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492500" y="2488225"/>
            <a:ext cx="6528574" cy="37306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B4A7D6"/>
        </a:solidFill>
        <a:effectLst/>
      </p:bgPr>
    </p:bg>
    <p:spTree>
      <p:nvGrpSpPr>
        <p:cNvPr id="1" name="Shape 466"/>
        <p:cNvGrpSpPr/>
        <p:nvPr/>
      </p:nvGrpSpPr>
      <p:grpSpPr>
        <a:xfrm>
          <a:off x="0" y="0"/>
          <a:ext cx="0" cy="0"/>
          <a:chOff x="0" y="0"/>
          <a:chExt cx="0" cy="0"/>
        </a:xfrm>
      </p:grpSpPr>
      <p:sp>
        <p:nvSpPr>
          <p:cNvPr id="467" name="Google Shape;467;g303c797b152_0_30"/>
          <p:cNvSpPr txBox="1">
            <a:spLocks noGrp="1"/>
          </p:cNvSpPr>
          <p:nvPr>
            <p:ph type="ctrTitle"/>
          </p:nvPr>
        </p:nvSpPr>
        <p:spPr>
          <a:xfrm>
            <a:off x="311708" y="992767"/>
            <a:ext cx="8520600" cy="2736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End of Year exams in June </a:t>
            </a:r>
            <a:endParaRPr/>
          </a:p>
        </p:txBody>
      </p:sp>
      <p:sp>
        <p:nvSpPr>
          <p:cNvPr id="468" name="Google Shape;468;g303c797b152_0_30"/>
          <p:cNvSpPr txBox="1">
            <a:spLocks noGrp="1"/>
          </p:cNvSpPr>
          <p:nvPr>
            <p:ph type="subTitle" idx="1"/>
          </p:nvPr>
        </p:nvSpPr>
        <p:spPr>
          <a:xfrm>
            <a:off x="311700" y="3778833"/>
            <a:ext cx="8520600" cy="1056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640"/>
              </a:spcBef>
              <a:spcAft>
                <a:spcPts val="0"/>
              </a:spcAft>
              <a:buSzPts val="3200"/>
              <a:buNone/>
            </a:pPr>
            <a:r>
              <a:rPr lang="en-US"/>
              <a:t>Predicted Grades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9C9CDF"/>
        </a:solidFill>
        <a:effectLst/>
      </p:bgPr>
    </p:bg>
    <p:spTree>
      <p:nvGrpSpPr>
        <p:cNvPr id="1" name="Shape 472"/>
        <p:cNvGrpSpPr/>
        <p:nvPr/>
      </p:nvGrpSpPr>
      <p:grpSpPr>
        <a:xfrm>
          <a:off x="0" y="0"/>
          <a:ext cx="0" cy="0"/>
          <a:chOff x="0" y="0"/>
          <a:chExt cx="0" cy="0"/>
        </a:xfrm>
      </p:grpSpPr>
      <p:sp>
        <p:nvSpPr>
          <p:cNvPr id="473" name="Google Shape;473;g27eea8bebcc_0_25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Timeline UCAS </a:t>
            </a:r>
            <a:endParaRPr/>
          </a:p>
        </p:txBody>
      </p:sp>
      <p:sp>
        <p:nvSpPr>
          <p:cNvPr id="474" name="Google Shape;474;g27eea8bebcc_0_252"/>
          <p:cNvSpPr txBox="1">
            <a:spLocks noGrp="1"/>
          </p:cNvSpPr>
          <p:nvPr>
            <p:ph type="body" idx="1"/>
          </p:nvPr>
        </p:nvSpPr>
        <p:spPr>
          <a:xfrm>
            <a:off x="457200" y="1492825"/>
            <a:ext cx="4038600" cy="5199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800"/>
              <a:buFont typeface="Arial"/>
              <a:buNone/>
            </a:pPr>
            <a:r>
              <a:rPr lang="en-US" sz="1900" b="0" i="0" u="none">
                <a:solidFill>
                  <a:srgbClr val="FF0000"/>
                </a:solidFill>
                <a:latin typeface="Arial"/>
                <a:ea typeface="Arial"/>
                <a:cs typeface="Arial"/>
                <a:sym typeface="Arial"/>
              </a:rPr>
              <a:t>Year 12 </a:t>
            </a:r>
            <a:endParaRPr sz="2900"/>
          </a:p>
          <a:p>
            <a:pPr marL="0" marR="0" lvl="0" indent="0" algn="l" rtl="0">
              <a:lnSpc>
                <a:spcPct val="100000"/>
              </a:lnSpc>
              <a:spcBef>
                <a:spcPts val="360"/>
              </a:spcBef>
              <a:spcAft>
                <a:spcPts val="0"/>
              </a:spcAft>
              <a:buSzPts val="2800"/>
              <a:buNone/>
            </a:pPr>
            <a:r>
              <a:rPr lang="en-US" sz="1900"/>
              <a:t>Understand the pathways open to you</a:t>
            </a:r>
            <a:endParaRPr sz="1900"/>
          </a:p>
          <a:p>
            <a:pPr marL="0" marR="0" lvl="0" indent="0" algn="l" rtl="0">
              <a:lnSpc>
                <a:spcPct val="100000"/>
              </a:lnSpc>
              <a:spcBef>
                <a:spcPts val="360"/>
              </a:spcBef>
              <a:spcAft>
                <a:spcPts val="0"/>
              </a:spcAft>
              <a:buSzPts val="2800"/>
              <a:buNone/>
            </a:pPr>
            <a:endParaRPr sz="1900"/>
          </a:p>
          <a:p>
            <a:pPr marL="0" marR="0" lvl="0" indent="0" algn="l" rtl="0">
              <a:lnSpc>
                <a:spcPct val="100000"/>
              </a:lnSpc>
              <a:spcBef>
                <a:spcPts val="360"/>
              </a:spcBef>
              <a:spcAft>
                <a:spcPts val="0"/>
              </a:spcAft>
              <a:buSzPts val="2800"/>
              <a:buNone/>
            </a:pPr>
            <a:r>
              <a:rPr lang="en-US" sz="1900"/>
              <a:t>R</a:t>
            </a:r>
            <a:r>
              <a:rPr lang="en-US" sz="1900" b="0" i="0" u="none">
                <a:solidFill>
                  <a:schemeClr val="dk1"/>
                </a:solidFill>
                <a:latin typeface="Arial"/>
                <a:ea typeface="Arial"/>
                <a:cs typeface="Arial"/>
                <a:sym typeface="Arial"/>
              </a:rPr>
              <a:t>esearch into university </a:t>
            </a:r>
            <a:r>
              <a:rPr lang="en-US" sz="1900"/>
              <a:t>&amp; </a:t>
            </a:r>
            <a:r>
              <a:rPr lang="en-US" sz="1900" b="0" i="0" u="none">
                <a:solidFill>
                  <a:schemeClr val="dk1"/>
                </a:solidFill>
                <a:latin typeface="Arial"/>
                <a:ea typeface="Arial"/>
                <a:cs typeface="Arial"/>
                <a:sym typeface="Arial"/>
              </a:rPr>
              <a:t> apprenticeship opportunities </a:t>
            </a:r>
            <a:endParaRPr sz="1900" b="0" i="0" u="none">
              <a:solidFill>
                <a:schemeClr val="dk1"/>
              </a:solidFill>
              <a:latin typeface="Arial"/>
              <a:ea typeface="Arial"/>
              <a:cs typeface="Arial"/>
              <a:sym typeface="Arial"/>
            </a:endParaRPr>
          </a:p>
          <a:p>
            <a:pPr marL="0" marR="0" lvl="0" indent="0" algn="l" rtl="0">
              <a:lnSpc>
                <a:spcPct val="100000"/>
              </a:lnSpc>
              <a:spcBef>
                <a:spcPts val="360"/>
              </a:spcBef>
              <a:spcAft>
                <a:spcPts val="0"/>
              </a:spcAft>
              <a:buSzPts val="2800"/>
              <a:buNone/>
            </a:pPr>
            <a:endParaRPr sz="1900"/>
          </a:p>
          <a:p>
            <a:pPr marL="0" marR="0" lvl="0" indent="0" algn="l" rtl="0">
              <a:lnSpc>
                <a:spcPct val="100000"/>
              </a:lnSpc>
              <a:spcBef>
                <a:spcPts val="360"/>
              </a:spcBef>
              <a:spcAft>
                <a:spcPts val="0"/>
              </a:spcAft>
              <a:buSzPts val="2800"/>
              <a:buNone/>
            </a:pPr>
            <a:r>
              <a:rPr lang="en-US" sz="1900"/>
              <a:t>Go out on U</a:t>
            </a:r>
            <a:r>
              <a:rPr lang="en-US" sz="1900" b="0" i="0" u="none">
                <a:solidFill>
                  <a:schemeClr val="dk1"/>
                </a:solidFill>
                <a:latin typeface="Arial"/>
                <a:ea typeface="Arial"/>
                <a:cs typeface="Arial"/>
                <a:sym typeface="Arial"/>
              </a:rPr>
              <a:t>niversity visits </a:t>
            </a:r>
            <a:endParaRPr sz="1900"/>
          </a:p>
          <a:p>
            <a:pPr marL="0" marR="0" lvl="0" indent="0" algn="l" rtl="0">
              <a:lnSpc>
                <a:spcPct val="100000"/>
              </a:lnSpc>
              <a:spcBef>
                <a:spcPts val="360"/>
              </a:spcBef>
              <a:spcAft>
                <a:spcPts val="0"/>
              </a:spcAft>
              <a:buSzPts val="2800"/>
              <a:buNone/>
            </a:pPr>
            <a:endParaRPr sz="1900"/>
          </a:p>
          <a:p>
            <a:pPr marL="0" marR="0" lvl="0" indent="0" algn="l" rtl="0">
              <a:lnSpc>
                <a:spcPct val="100000"/>
              </a:lnSpc>
              <a:spcBef>
                <a:spcPts val="360"/>
              </a:spcBef>
              <a:spcAft>
                <a:spcPts val="0"/>
              </a:spcAft>
              <a:buSzPts val="2800"/>
              <a:buNone/>
            </a:pPr>
            <a:r>
              <a:rPr lang="en-US" sz="1900"/>
              <a:t>UCAS Parents Information Evening </a:t>
            </a:r>
            <a:endParaRPr sz="1900"/>
          </a:p>
          <a:p>
            <a:pPr marL="0" marR="0" lvl="0" indent="0" algn="l" rtl="0">
              <a:lnSpc>
                <a:spcPct val="100000"/>
              </a:lnSpc>
              <a:spcBef>
                <a:spcPts val="360"/>
              </a:spcBef>
              <a:spcAft>
                <a:spcPts val="0"/>
              </a:spcAft>
              <a:buSzPts val="2800"/>
              <a:buNone/>
            </a:pPr>
            <a:endParaRPr sz="1900"/>
          </a:p>
          <a:p>
            <a:pPr marL="0" marR="0" lvl="0" indent="0" algn="l" rtl="0">
              <a:lnSpc>
                <a:spcPct val="100000"/>
              </a:lnSpc>
              <a:spcBef>
                <a:spcPts val="360"/>
              </a:spcBef>
              <a:spcAft>
                <a:spcPts val="0"/>
              </a:spcAft>
              <a:buSzPts val="2800"/>
              <a:buNone/>
            </a:pPr>
            <a:r>
              <a:rPr lang="en-US" sz="1900" b="0" i="0" u="none">
                <a:solidFill>
                  <a:schemeClr val="dk1"/>
                </a:solidFill>
                <a:latin typeface="Arial"/>
                <a:ea typeface="Arial"/>
                <a:cs typeface="Arial"/>
                <a:sym typeface="Arial"/>
              </a:rPr>
              <a:t>Register for UCAS </a:t>
            </a:r>
            <a:endParaRPr sz="1900" b="0" i="0" u="none">
              <a:solidFill>
                <a:schemeClr val="dk1"/>
              </a:solidFill>
              <a:latin typeface="Arial"/>
              <a:ea typeface="Arial"/>
              <a:cs typeface="Arial"/>
              <a:sym typeface="Arial"/>
            </a:endParaRPr>
          </a:p>
          <a:p>
            <a:pPr marL="0" marR="0" lvl="0" indent="0" algn="l" rtl="0">
              <a:lnSpc>
                <a:spcPct val="100000"/>
              </a:lnSpc>
              <a:spcBef>
                <a:spcPts val="360"/>
              </a:spcBef>
              <a:spcAft>
                <a:spcPts val="0"/>
              </a:spcAft>
              <a:buSzPts val="2800"/>
              <a:buNone/>
            </a:pPr>
            <a:endParaRPr sz="1900"/>
          </a:p>
          <a:p>
            <a:pPr marL="0" lvl="0" indent="0" algn="l" rtl="0">
              <a:lnSpc>
                <a:spcPct val="100000"/>
              </a:lnSpc>
              <a:spcBef>
                <a:spcPts val="360"/>
              </a:spcBef>
              <a:spcAft>
                <a:spcPts val="0"/>
              </a:spcAft>
              <a:buClr>
                <a:schemeClr val="dk1"/>
              </a:buClr>
              <a:buSzPts val="1100"/>
              <a:buFont typeface="Arial"/>
              <a:buNone/>
            </a:pPr>
            <a:r>
              <a:rPr lang="en-US" sz="1900"/>
              <a:t>Attend Taster Sessions </a:t>
            </a:r>
            <a:endParaRPr sz="1900"/>
          </a:p>
          <a:p>
            <a:pPr marL="0" marR="0" lvl="0" indent="0" algn="l" rtl="0">
              <a:lnSpc>
                <a:spcPct val="100000"/>
              </a:lnSpc>
              <a:spcBef>
                <a:spcPts val="360"/>
              </a:spcBef>
              <a:spcAft>
                <a:spcPts val="0"/>
              </a:spcAft>
              <a:buSzPts val="2800"/>
              <a:buNone/>
            </a:pPr>
            <a:endParaRPr sz="1900"/>
          </a:p>
          <a:p>
            <a:pPr marL="0" marR="0" lvl="0" indent="0" algn="l" rtl="0">
              <a:lnSpc>
                <a:spcPct val="100000"/>
              </a:lnSpc>
              <a:spcBef>
                <a:spcPts val="360"/>
              </a:spcBef>
              <a:spcAft>
                <a:spcPts val="0"/>
              </a:spcAft>
              <a:buSzPts val="2800"/>
              <a:buNone/>
            </a:pPr>
            <a:r>
              <a:rPr lang="en-US" sz="1900"/>
              <a:t>Draft your </a:t>
            </a:r>
            <a:r>
              <a:rPr lang="en-US" sz="1900" b="0" i="0" u="none">
                <a:solidFill>
                  <a:schemeClr val="dk1"/>
                </a:solidFill>
                <a:latin typeface="Arial"/>
                <a:ea typeface="Arial"/>
                <a:cs typeface="Arial"/>
                <a:sym typeface="Arial"/>
              </a:rPr>
              <a:t>Personal Statement </a:t>
            </a:r>
            <a:endParaRPr sz="2900"/>
          </a:p>
          <a:p>
            <a:pPr marL="0" marR="0" lvl="0" indent="0" algn="l" rtl="0">
              <a:lnSpc>
                <a:spcPct val="100000"/>
              </a:lnSpc>
              <a:spcBef>
                <a:spcPts val="360"/>
              </a:spcBef>
              <a:spcAft>
                <a:spcPts val="0"/>
              </a:spcAft>
              <a:buSzPts val="2800"/>
              <a:buNone/>
            </a:pPr>
            <a:endParaRPr sz="1800"/>
          </a:p>
          <a:p>
            <a:pPr marL="0" marR="0" lvl="0" indent="0" algn="l" rtl="0">
              <a:lnSpc>
                <a:spcPct val="100000"/>
              </a:lnSpc>
              <a:spcBef>
                <a:spcPts val="360"/>
              </a:spcBef>
              <a:spcAft>
                <a:spcPts val="0"/>
              </a:spcAft>
              <a:buSzPts val="2800"/>
              <a:buNone/>
            </a:pPr>
            <a:endParaRPr/>
          </a:p>
          <a:p>
            <a:pPr marL="0" marR="0" lvl="0" indent="0" algn="l" rtl="0">
              <a:lnSpc>
                <a:spcPct val="100000"/>
              </a:lnSpc>
              <a:spcBef>
                <a:spcPts val="360"/>
              </a:spcBef>
              <a:spcAft>
                <a:spcPts val="0"/>
              </a:spcAft>
              <a:buClr>
                <a:schemeClr val="dk1"/>
              </a:buClr>
              <a:buSzPts val="1800"/>
              <a:buFont typeface="Arial"/>
              <a:buChar char="•"/>
            </a:pPr>
            <a:endParaRPr sz="1800" b="0" i="0" u="none">
              <a:solidFill>
                <a:schemeClr val="dk1"/>
              </a:solidFill>
              <a:latin typeface="Arial"/>
              <a:ea typeface="Arial"/>
              <a:cs typeface="Arial"/>
              <a:sym typeface="Arial"/>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
        <p:nvSpPr>
          <p:cNvPr id="475" name="Google Shape;475;g27eea8bebcc_0_252"/>
          <p:cNvSpPr txBox="1">
            <a:spLocks noGrp="1"/>
          </p:cNvSpPr>
          <p:nvPr>
            <p:ph type="body" idx="2"/>
          </p:nvPr>
        </p:nvSpPr>
        <p:spPr>
          <a:xfrm>
            <a:off x="4648200" y="1417625"/>
            <a:ext cx="4038600" cy="475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800"/>
              <a:buFont typeface="Arial"/>
              <a:buNone/>
            </a:pPr>
            <a:r>
              <a:rPr lang="en-US" sz="1800" b="0" i="0" u="none">
                <a:solidFill>
                  <a:srgbClr val="FF0000"/>
                </a:solidFill>
                <a:latin typeface="Arial"/>
                <a:ea typeface="Arial"/>
                <a:cs typeface="Arial"/>
                <a:sym typeface="Arial"/>
              </a:rPr>
              <a:t>Ye</a:t>
            </a:r>
            <a:r>
              <a:rPr lang="en-US" sz="1900" b="0" i="0" u="none">
                <a:solidFill>
                  <a:srgbClr val="FF0000"/>
                </a:solidFill>
                <a:latin typeface="Arial"/>
                <a:ea typeface="Arial"/>
                <a:cs typeface="Arial"/>
                <a:sym typeface="Arial"/>
              </a:rPr>
              <a:t>ar 13 </a:t>
            </a:r>
            <a:endParaRPr sz="2900"/>
          </a:p>
          <a:p>
            <a:pPr marL="0" marR="0" lvl="0" indent="0" algn="l" rtl="0">
              <a:lnSpc>
                <a:spcPct val="100000"/>
              </a:lnSpc>
              <a:spcBef>
                <a:spcPts val="360"/>
              </a:spcBef>
              <a:spcAft>
                <a:spcPts val="0"/>
              </a:spcAft>
              <a:buSzPts val="2800"/>
              <a:buNone/>
            </a:pPr>
            <a:r>
              <a:rPr lang="en-US" sz="1900"/>
              <a:t>Complete your</a:t>
            </a:r>
            <a:r>
              <a:rPr lang="en-US" sz="1900" b="0" i="0" u="none">
                <a:solidFill>
                  <a:schemeClr val="dk1"/>
                </a:solidFill>
                <a:latin typeface="Arial"/>
                <a:ea typeface="Arial"/>
                <a:cs typeface="Arial"/>
                <a:sym typeface="Arial"/>
              </a:rPr>
              <a:t> Application Form </a:t>
            </a:r>
            <a:endParaRPr sz="2900"/>
          </a:p>
          <a:p>
            <a:pPr marL="0" marR="0" lvl="0" indent="0" algn="l" rtl="0">
              <a:lnSpc>
                <a:spcPct val="100000"/>
              </a:lnSpc>
              <a:spcBef>
                <a:spcPts val="360"/>
              </a:spcBef>
              <a:spcAft>
                <a:spcPts val="0"/>
              </a:spcAft>
              <a:buSzPts val="2800"/>
              <a:buNone/>
            </a:pPr>
            <a:endParaRPr sz="1900"/>
          </a:p>
          <a:p>
            <a:pPr marL="0" marR="0" lvl="0" indent="0" algn="l" rtl="0">
              <a:lnSpc>
                <a:spcPct val="100000"/>
              </a:lnSpc>
              <a:spcBef>
                <a:spcPts val="360"/>
              </a:spcBef>
              <a:spcAft>
                <a:spcPts val="0"/>
              </a:spcAft>
              <a:buSzPts val="2800"/>
              <a:buNone/>
            </a:pPr>
            <a:r>
              <a:rPr lang="en-US" sz="1900"/>
              <a:t>Finalise </a:t>
            </a:r>
            <a:r>
              <a:rPr lang="en-US" sz="1900" b="0" i="0" u="none">
                <a:solidFill>
                  <a:schemeClr val="dk1"/>
                </a:solidFill>
                <a:latin typeface="Arial"/>
                <a:ea typeface="Arial"/>
                <a:cs typeface="Arial"/>
                <a:sym typeface="Arial"/>
              </a:rPr>
              <a:t>your Personal Statement </a:t>
            </a:r>
            <a:endParaRPr sz="2900"/>
          </a:p>
          <a:p>
            <a:pPr marL="0" marR="0" lvl="0" indent="0" algn="l" rtl="0">
              <a:lnSpc>
                <a:spcPct val="100000"/>
              </a:lnSpc>
              <a:spcBef>
                <a:spcPts val="360"/>
              </a:spcBef>
              <a:spcAft>
                <a:spcPts val="0"/>
              </a:spcAft>
              <a:buSzPts val="2800"/>
              <a:buNone/>
            </a:pPr>
            <a:endParaRPr sz="1900"/>
          </a:p>
          <a:p>
            <a:pPr marL="0" marR="0" lvl="0" indent="0" algn="l" rtl="0">
              <a:lnSpc>
                <a:spcPct val="100000"/>
              </a:lnSpc>
              <a:spcBef>
                <a:spcPts val="360"/>
              </a:spcBef>
              <a:spcAft>
                <a:spcPts val="0"/>
              </a:spcAft>
              <a:buSzPts val="2800"/>
              <a:buNone/>
            </a:pPr>
            <a:r>
              <a:rPr lang="en-US" sz="1900"/>
              <a:t>Look at your </a:t>
            </a:r>
            <a:r>
              <a:rPr lang="en-US" sz="1900" b="0" i="0" u="none">
                <a:solidFill>
                  <a:schemeClr val="dk1"/>
                </a:solidFill>
                <a:latin typeface="Arial"/>
                <a:ea typeface="Arial"/>
                <a:cs typeface="Arial"/>
                <a:sym typeface="Arial"/>
              </a:rPr>
              <a:t>predicted grades &amp; reference  </a:t>
            </a:r>
            <a:endParaRPr sz="2900"/>
          </a:p>
          <a:p>
            <a:pPr marL="0" marR="0" lvl="0" indent="0" algn="l" rtl="0">
              <a:lnSpc>
                <a:spcPct val="100000"/>
              </a:lnSpc>
              <a:spcBef>
                <a:spcPts val="360"/>
              </a:spcBef>
              <a:spcAft>
                <a:spcPts val="0"/>
              </a:spcAft>
              <a:buSzPts val="2800"/>
              <a:buNone/>
            </a:pPr>
            <a:r>
              <a:rPr lang="en-US" sz="1900" b="0" i="0" u="none">
                <a:solidFill>
                  <a:schemeClr val="dk1"/>
                </a:solidFill>
                <a:latin typeface="Arial"/>
                <a:ea typeface="Arial"/>
                <a:cs typeface="Arial"/>
                <a:sym typeface="Arial"/>
              </a:rPr>
              <a:t> </a:t>
            </a:r>
            <a:endParaRPr sz="2900"/>
          </a:p>
          <a:p>
            <a:pPr marL="0" marR="0" lvl="0" indent="0" algn="l" rtl="0">
              <a:lnSpc>
                <a:spcPct val="100000"/>
              </a:lnSpc>
              <a:spcBef>
                <a:spcPts val="360"/>
              </a:spcBef>
              <a:spcAft>
                <a:spcPts val="0"/>
              </a:spcAft>
              <a:buSzPts val="2800"/>
              <a:buNone/>
            </a:pPr>
            <a:r>
              <a:rPr lang="en-US" sz="1900" b="0" i="0" u="none">
                <a:solidFill>
                  <a:schemeClr val="dk1"/>
                </a:solidFill>
                <a:latin typeface="Arial"/>
                <a:ea typeface="Arial"/>
                <a:cs typeface="Arial"/>
                <a:sym typeface="Arial"/>
              </a:rPr>
              <a:t>Preparing</a:t>
            </a:r>
            <a:r>
              <a:rPr lang="en-US" sz="1900"/>
              <a:t> for</a:t>
            </a:r>
            <a:r>
              <a:rPr lang="en-US" sz="1900" b="0" i="0" u="none">
                <a:solidFill>
                  <a:schemeClr val="dk1"/>
                </a:solidFill>
                <a:latin typeface="Arial"/>
                <a:ea typeface="Arial"/>
                <a:cs typeface="Arial"/>
                <a:sym typeface="Arial"/>
              </a:rPr>
              <a:t> interviews</a:t>
            </a:r>
            <a:endParaRPr sz="2900"/>
          </a:p>
          <a:p>
            <a:pPr marL="0" marR="0" lvl="0" indent="0" algn="l" rtl="0">
              <a:lnSpc>
                <a:spcPct val="100000"/>
              </a:lnSpc>
              <a:spcBef>
                <a:spcPts val="360"/>
              </a:spcBef>
              <a:spcAft>
                <a:spcPts val="0"/>
              </a:spcAft>
              <a:buSzPts val="2800"/>
              <a:buNone/>
            </a:pPr>
            <a:endParaRPr sz="1900"/>
          </a:p>
          <a:p>
            <a:pPr marL="0" marR="0" lvl="0" indent="0" algn="l" rtl="0">
              <a:lnSpc>
                <a:spcPct val="100000"/>
              </a:lnSpc>
              <a:spcBef>
                <a:spcPts val="360"/>
              </a:spcBef>
              <a:spcAft>
                <a:spcPts val="0"/>
              </a:spcAft>
              <a:buSzPts val="2800"/>
              <a:buNone/>
            </a:pPr>
            <a:r>
              <a:rPr lang="en-US" sz="1900"/>
              <a:t>Completing </a:t>
            </a:r>
            <a:r>
              <a:rPr lang="en-US" sz="1900" b="0" i="0" u="none">
                <a:solidFill>
                  <a:schemeClr val="dk1"/>
                </a:solidFill>
                <a:latin typeface="Arial"/>
                <a:ea typeface="Arial"/>
                <a:cs typeface="Arial"/>
                <a:sym typeface="Arial"/>
              </a:rPr>
              <a:t>Entrance Tests </a:t>
            </a:r>
            <a:endParaRPr sz="2900"/>
          </a:p>
          <a:p>
            <a:pPr marL="0" marR="0" lvl="0" indent="0" algn="l" rtl="0">
              <a:lnSpc>
                <a:spcPct val="100000"/>
              </a:lnSpc>
              <a:spcBef>
                <a:spcPts val="360"/>
              </a:spcBef>
              <a:spcAft>
                <a:spcPts val="0"/>
              </a:spcAft>
              <a:buSzPts val="2800"/>
              <a:buNone/>
            </a:pPr>
            <a:endParaRPr sz="1900"/>
          </a:p>
          <a:p>
            <a:pPr marL="0" marR="0" lvl="0" indent="0" algn="l" rtl="0">
              <a:lnSpc>
                <a:spcPct val="100000"/>
              </a:lnSpc>
              <a:spcBef>
                <a:spcPts val="360"/>
              </a:spcBef>
              <a:spcAft>
                <a:spcPts val="0"/>
              </a:spcAft>
              <a:buSzPts val="2800"/>
              <a:buNone/>
            </a:pPr>
            <a:r>
              <a:rPr lang="en-US" sz="1900" b="0" i="0" u="none">
                <a:solidFill>
                  <a:schemeClr val="dk1"/>
                </a:solidFill>
                <a:latin typeface="Arial"/>
                <a:ea typeface="Arial"/>
                <a:cs typeface="Arial"/>
                <a:sym typeface="Arial"/>
              </a:rPr>
              <a:t>Finance </a:t>
            </a:r>
            <a:r>
              <a:rPr lang="en-US" sz="2900"/>
              <a:t>/ </a:t>
            </a:r>
            <a:r>
              <a:rPr lang="en-US" sz="1900" b="0" i="0" u="none">
                <a:solidFill>
                  <a:schemeClr val="dk1"/>
                </a:solidFill>
                <a:latin typeface="Arial"/>
                <a:ea typeface="Arial"/>
                <a:cs typeface="Arial"/>
                <a:sym typeface="Arial"/>
              </a:rPr>
              <a:t>Accommoda</a:t>
            </a:r>
            <a:r>
              <a:rPr lang="en-US" sz="1900"/>
              <a:t>t</a:t>
            </a:r>
            <a:r>
              <a:rPr lang="en-US" sz="1900" b="0" i="0" u="none">
                <a:solidFill>
                  <a:schemeClr val="dk1"/>
                </a:solidFill>
                <a:latin typeface="Arial"/>
                <a:ea typeface="Arial"/>
                <a:cs typeface="Arial"/>
                <a:sym typeface="Arial"/>
              </a:rPr>
              <a:t>ion </a:t>
            </a:r>
            <a:endParaRPr sz="2900"/>
          </a:p>
          <a:p>
            <a:pPr marL="0" marR="0" lvl="0" indent="0" algn="l" rtl="0">
              <a:lnSpc>
                <a:spcPct val="100000"/>
              </a:lnSpc>
              <a:spcBef>
                <a:spcPts val="360"/>
              </a:spcBef>
              <a:spcAft>
                <a:spcPts val="0"/>
              </a:spcAft>
              <a:buSzPts val="2800"/>
              <a:buNone/>
            </a:pPr>
            <a:endParaRPr sz="1900"/>
          </a:p>
          <a:p>
            <a:pPr marL="0" marR="0" lvl="0" indent="0" algn="l" rtl="0">
              <a:lnSpc>
                <a:spcPct val="100000"/>
              </a:lnSpc>
              <a:spcBef>
                <a:spcPts val="360"/>
              </a:spcBef>
              <a:spcAft>
                <a:spcPts val="0"/>
              </a:spcAft>
              <a:buSzPts val="2800"/>
              <a:buNone/>
            </a:pPr>
            <a:r>
              <a:rPr lang="en-US" sz="1900" b="0" i="0" u="none">
                <a:solidFill>
                  <a:schemeClr val="dk1"/>
                </a:solidFill>
                <a:latin typeface="Arial"/>
                <a:ea typeface="Arial"/>
                <a:cs typeface="Arial"/>
                <a:sym typeface="Arial"/>
              </a:rPr>
              <a:t>Transition to Uni </a:t>
            </a:r>
            <a:endParaRPr sz="29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9C9CDF"/>
        </a:solidFill>
        <a:effectLst/>
      </p:bgPr>
    </p:bg>
    <p:spTree>
      <p:nvGrpSpPr>
        <p:cNvPr id="1" name="Shape 479"/>
        <p:cNvGrpSpPr/>
        <p:nvPr/>
      </p:nvGrpSpPr>
      <p:grpSpPr>
        <a:xfrm>
          <a:off x="0" y="0"/>
          <a:ext cx="0" cy="0"/>
          <a:chOff x="0" y="0"/>
          <a:chExt cx="0" cy="0"/>
        </a:xfrm>
      </p:grpSpPr>
      <p:sp>
        <p:nvSpPr>
          <p:cNvPr id="480" name="Google Shape;480;g27eea8bebcc_0_113"/>
          <p:cNvSpPr txBox="1">
            <a:spLocks noGrp="1"/>
          </p:cNvSpPr>
          <p:nvPr>
            <p:ph type="ctrTitle"/>
          </p:nvPr>
        </p:nvSpPr>
        <p:spPr>
          <a:xfrm>
            <a:off x="311708" y="992767"/>
            <a:ext cx="8520600" cy="2736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Support with applications for </a:t>
            </a:r>
            <a:endParaRPr/>
          </a:p>
        </p:txBody>
      </p:sp>
      <p:sp>
        <p:nvSpPr>
          <p:cNvPr id="481" name="Google Shape;481;g27eea8bebcc_0_113"/>
          <p:cNvSpPr txBox="1">
            <a:spLocks noGrp="1"/>
          </p:cNvSpPr>
          <p:nvPr>
            <p:ph type="subTitle" idx="1"/>
          </p:nvPr>
        </p:nvSpPr>
        <p:spPr>
          <a:xfrm>
            <a:off x="311700" y="3778833"/>
            <a:ext cx="8520600" cy="1056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Oxbridge </a:t>
            </a:r>
            <a:endParaRPr/>
          </a:p>
        </p:txBody>
      </p:sp>
      <p:pic>
        <p:nvPicPr>
          <p:cNvPr id="482" name="Google Shape;482;g27eea8bebcc_0_113" descr="Oxbridge and Progression Successes | Heckmondwike Grammar Scho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84887" y="3619500"/>
            <a:ext cx="2686050" cy="2687636"/>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9C9CDF"/>
        </a:solidFill>
        <a:effectLst/>
      </p:bgPr>
    </p:bg>
    <p:spTree>
      <p:nvGrpSpPr>
        <p:cNvPr id="1" name="Shape 486"/>
        <p:cNvGrpSpPr/>
        <p:nvPr/>
      </p:nvGrpSpPr>
      <p:grpSpPr>
        <a:xfrm>
          <a:off x="0" y="0"/>
          <a:ext cx="0" cy="0"/>
          <a:chOff x="0" y="0"/>
          <a:chExt cx="0" cy="0"/>
        </a:xfrm>
      </p:grpSpPr>
      <p:sp>
        <p:nvSpPr>
          <p:cNvPr id="487" name="Google Shape;487;g27eea8bebcc_0_119"/>
          <p:cNvSpPr txBox="1">
            <a:spLocks noGrp="1"/>
          </p:cNvSpPr>
          <p:nvPr>
            <p:ph type="ctrTitle"/>
          </p:nvPr>
        </p:nvSpPr>
        <p:spPr>
          <a:xfrm>
            <a:off x="311708" y="992767"/>
            <a:ext cx="8520600" cy="2736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Support with applications for </a:t>
            </a:r>
            <a:endParaRPr/>
          </a:p>
        </p:txBody>
      </p:sp>
      <p:sp>
        <p:nvSpPr>
          <p:cNvPr id="488" name="Google Shape;488;g27eea8bebcc_0_119"/>
          <p:cNvSpPr txBox="1">
            <a:spLocks noGrp="1"/>
          </p:cNvSpPr>
          <p:nvPr>
            <p:ph type="subTitle" idx="1"/>
          </p:nvPr>
        </p:nvSpPr>
        <p:spPr>
          <a:xfrm>
            <a:off x="311700" y="3778833"/>
            <a:ext cx="8520600" cy="1056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Medicine  </a:t>
            </a:r>
            <a:endParaRPr/>
          </a:p>
        </p:txBody>
      </p:sp>
      <p:pic>
        <p:nvPicPr>
          <p:cNvPr id="489" name="Google Shape;489;g27eea8bebcc_0_119" descr="Real-life stories - why I chose medicine | Health Career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651500" y="4729162"/>
            <a:ext cx="3076575" cy="1811337"/>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9C9CDF"/>
        </a:solidFill>
        <a:effectLst/>
      </p:bgPr>
    </p:bg>
    <p:spTree>
      <p:nvGrpSpPr>
        <p:cNvPr id="1" name="Shape 493"/>
        <p:cNvGrpSpPr/>
        <p:nvPr/>
      </p:nvGrpSpPr>
      <p:grpSpPr>
        <a:xfrm>
          <a:off x="0" y="0"/>
          <a:ext cx="0" cy="0"/>
          <a:chOff x="0" y="0"/>
          <a:chExt cx="0" cy="0"/>
        </a:xfrm>
      </p:grpSpPr>
      <p:sp>
        <p:nvSpPr>
          <p:cNvPr id="494" name="Google Shape;494;g27eea8bebcc_0_125"/>
          <p:cNvSpPr txBox="1">
            <a:spLocks noGrp="1"/>
          </p:cNvSpPr>
          <p:nvPr>
            <p:ph type="ctrTitle"/>
          </p:nvPr>
        </p:nvSpPr>
        <p:spPr>
          <a:xfrm>
            <a:off x="311708" y="992767"/>
            <a:ext cx="8520600" cy="2736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Resources for Parents  </a:t>
            </a:r>
            <a:endParaRPr/>
          </a:p>
        </p:txBody>
      </p:sp>
      <p:sp>
        <p:nvSpPr>
          <p:cNvPr id="495" name="Google Shape;495;g27eea8bebcc_0_125"/>
          <p:cNvSpPr txBox="1">
            <a:spLocks noGrp="1"/>
          </p:cNvSpPr>
          <p:nvPr>
            <p:ph type="subTitle" idx="1"/>
          </p:nvPr>
        </p:nvSpPr>
        <p:spPr>
          <a:xfrm>
            <a:off x="1371600" y="3500437"/>
            <a:ext cx="6400800" cy="2138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UCAS Website </a:t>
            </a:r>
            <a:endParaRPr/>
          </a:p>
        </p:txBody>
      </p:sp>
      <p:sp>
        <p:nvSpPr>
          <p:cNvPr id="496" name="Google Shape;496;g27eea8bebcc_0_125" descr="UCAS | At the heart of connecting people to higher education"/>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497" name="Google Shape;497;g27eea8bebcc_0_125" descr="Everything you need to know about UCAS | Student Hu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867400" y="4552950"/>
            <a:ext cx="3159126" cy="21717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g280c34d937e_0_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139700" algn="l" rtl="0">
              <a:lnSpc>
                <a:spcPct val="100000"/>
              </a:lnSpc>
              <a:spcBef>
                <a:spcPts val="0"/>
              </a:spcBef>
              <a:spcAft>
                <a:spcPts val="0"/>
              </a:spcAft>
              <a:buClr>
                <a:schemeClr val="dk1"/>
              </a:buClr>
              <a:buSzPts val="3200"/>
              <a:buFont typeface="Arial"/>
              <a:buNone/>
            </a:pPr>
            <a:endParaRPr sz="3200">
              <a:solidFill>
                <a:schemeClr val="dk1"/>
              </a:solidFill>
              <a:latin typeface="Arial"/>
              <a:ea typeface="Arial"/>
              <a:cs typeface="Arial"/>
              <a:sym typeface="Arial"/>
            </a:endParaRPr>
          </a:p>
        </p:txBody>
      </p:sp>
      <p:pic>
        <p:nvPicPr>
          <p:cNvPr id="503" name="Google Shape;503;g280c34d937e_0_0" descr="Life after disappointing exam results: share your positive stories |  A-levels | The Guardia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3037" y="692150"/>
            <a:ext cx="3960813" cy="2376487"/>
          </a:xfrm>
          <a:prstGeom prst="rect">
            <a:avLst/>
          </a:prstGeom>
          <a:noFill/>
          <a:ln>
            <a:noFill/>
          </a:ln>
        </p:spPr>
      </p:pic>
      <p:sp>
        <p:nvSpPr>
          <p:cNvPr id="504" name="Google Shape;504;g280c34d937e_0_0" descr="University vs Apprenticeship: Why make the choice?"/>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505" name="Google Shape;505;g280c34d937e_0_0" descr="Student Leadership Basics: What to do at your regular meetings - Blog |  Download Youth Ministry Blo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2550" y="3716337"/>
            <a:ext cx="4367212" cy="2308225"/>
          </a:xfrm>
          <a:prstGeom prst="rect">
            <a:avLst/>
          </a:prstGeom>
          <a:noFill/>
          <a:ln>
            <a:noFill/>
          </a:ln>
        </p:spPr>
      </p:pic>
      <p:sp>
        <p:nvSpPr>
          <p:cNvPr id="506" name="Google Shape;506;g280c34d937e_0_0" descr="Careers advice | Current Students | University of St Andrews"/>
          <p:cNvSpPr txBox="1"/>
          <p:nvPr/>
        </p:nvSpPr>
        <p:spPr>
          <a:xfrm>
            <a:off x="307975" y="7937"/>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7" name="Google Shape;507;g280c34d937e_0_0" descr="Careers advice | Current Students | University of St Andrews"/>
          <p:cNvSpPr txBox="1"/>
          <p:nvPr/>
        </p:nvSpPr>
        <p:spPr>
          <a:xfrm>
            <a:off x="460375" y="160337"/>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508" name="Google Shape;508;g280c34d937e_0_0" descr="TGHS Careers Departmen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500562" y="444500"/>
            <a:ext cx="4511675" cy="3006725"/>
          </a:xfrm>
          <a:prstGeom prst="rect">
            <a:avLst/>
          </a:prstGeom>
          <a:noFill/>
          <a:ln>
            <a:noFill/>
          </a:ln>
        </p:spPr>
      </p:pic>
      <p:pic>
        <p:nvPicPr>
          <p:cNvPr id="509" name="Google Shape;509;g280c34d937e_0_0" descr="Extra Curricular - The Forest School"/>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427537" y="3773487"/>
            <a:ext cx="4500562" cy="2251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endParaRPr sz="4400">
              <a:solidFill>
                <a:schemeClr val="dk2"/>
              </a:solidFill>
              <a:latin typeface="Arial"/>
              <a:ea typeface="Arial"/>
              <a:cs typeface="Arial"/>
              <a:sym typeface="Arial"/>
            </a:endParaRPr>
          </a:p>
        </p:txBody>
      </p:sp>
      <p:sp>
        <p:nvSpPr>
          <p:cNvPr id="121" name="Google Shape;121;p3"/>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139700" algn="l" rtl="0">
              <a:lnSpc>
                <a:spcPct val="100000"/>
              </a:lnSpc>
              <a:spcBef>
                <a:spcPts val="0"/>
              </a:spcBef>
              <a:spcAft>
                <a:spcPts val="0"/>
              </a:spcAft>
              <a:buClr>
                <a:schemeClr val="dk1"/>
              </a:buClr>
              <a:buSzPts val="3200"/>
              <a:buFont typeface="Arial"/>
              <a:buNone/>
            </a:pPr>
            <a:endParaRPr sz="3200">
              <a:solidFill>
                <a:schemeClr val="dk1"/>
              </a:solidFill>
              <a:latin typeface="Arial"/>
              <a:ea typeface="Arial"/>
              <a:cs typeface="Arial"/>
              <a:sym typeface="Arial"/>
            </a:endParaRPr>
          </a:p>
        </p:txBody>
      </p:sp>
      <p:pic>
        <p:nvPicPr>
          <p:cNvPr id="122" name="Google Shape;122;p3" descr="Life after disappointing exam results: share your positive stories |  A-levels | The Guardia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3037" y="692150"/>
            <a:ext cx="3960812" cy="2376487"/>
          </a:xfrm>
          <a:prstGeom prst="rect">
            <a:avLst/>
          </a:prstGeom>
          <a:noFill/>
          <a:ln>
            <a:noFill/>
          </a:ln>
        </p:spPr>
      </p:pic>
      <p:sp>
        <p:nvSpPr>
          <p:cNvPr id="123" name="Google Shape;123;p3" descr="University vs Apprenticeship: Why make the choice?"/>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24" name="Google Shape;124;p3" descr="Student Leadership Basics: What to do at your regular meetings - Blog |  Download Youth Ministry Blo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2550" y="3716337"/>
            <a:ext cx="4367212" cy="2308225"/>
          </a:xfrm>
          <a:prstGeom prst="rect">
            <a:avLst/>
          </a:prstGeom>
          <a:noFill/>
          <a:ln>
            <a:noFill/>
          </a:ln>
        </p:spPr>
      </p:pic>
      <p:sp>
        <p:nvSpPr>
          <p:cNvPr id="125" name="Google Shape;125;p3" descr="Careers advice | Current Students | University of St Andrews"/>
          <p:cNvSpPr txBox="1"/>
          <p:nvPr/>
        </p:nvSpPr>
        <p:spPr>
          <a:xfrm>
            <a:off x="307975" y="7937"/>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6" name="Google Shape;126;p3" descr="Careers advice | Current Students | University of St Andrews"/>
          <p:cNvSpPr txBox="1"/>
          <p:nvPr/>
        </p:nvSpPr>
        <p:spPr>
          <a:xfrm>
            <a:off x="460375" y="160337"/>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27" name="Google Shape;127;p3" descr="TGHS Careers Departmen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500562" y="444500"/>
            <a:ext cx="4511675" cy="3006725"/>
          </a:xfrm>
          <a:prstGeom prst="rect">
            <a:avLst/>
          </a:prstGeom>
          <a:noFill/>
          <a:ln>
            <a:noFill/>
          </a:ln>
        </p:spPr>
      </p:pic>
      <p:pic>
        <p:nvPicPr>
          <p:cNvPr id="128" name="Google Shape;128;p3" descr="Extra Curricular - The Forest School"/>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427537" y="3773487"/>
            <a:ext cx="4500562" cy="2251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6A8486"/>
            </a:gs>
            <a:gs pos="50000">
              <a:srgbClr val="9ABEC1"/>
            </a:gs>
            <a:gs pos="100000">
              <a:srgbClr val="B8E3E6"/>
            </a:gs>
          </a:gsLst>
          <a:lin ang="5400000" scaled="0"/>
        </a:gradFill>
        <a:effectLst/>
      </p:bgPr>
    </p:bg>
    <p:spTree>
      <p:nvGrpSpPr>
        <p:cNvPr id="1" name="Shape 132"/>
        <p:cNvGrpSpPr/>
        <p:nvPr/>
      </p:nvGrpSpPr>
      <p:grpSpPr>
        <a:xfrm>
          <a:off x="0" y="0"/>
          <a:ext cx="0" cy="0"/>
          <a:chOff x="0" y="0"/>
          <a:chExt cx="0" cy="0"/>
        </a:xfrm>
      </p:grpSpPr>
      <p:sp>
        <p:nvSpPr>
          <p:cNvPr id="133" name="Google Shape;133;p17"/>
          <p:cNvSpPr txBox="1">
            <a:spLocks noGrp="1"/>
          </p:cNvSpPr>
          <p:nvPr>
            <p:ph type="ctrTitle"/>
          </p:nvPr>
        </p:nvSpPr>
        <p:spPr>
          <a:xfrm>
            <a:off x="311708" y="992767"/>
            <a:ext cx="8520600" cy="2736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latin typeface="Arial"/>
                <a:ea typeface="Arial"/>
                <a:cs typeface="Arial"/>
                <a:sym typeface="Arial"/>
              </a:rPr>
              <a:t>A-Levels are a bigger academic challenge than a  degree</a:t>
            </a:r>
            <a:endParaRPr/>
          </a:p>
        </p:txBody>
      </p:sp>
      <p:sp>
        <p:nvSpPr>
          <p:cNvPr id="134" name="Google Shape;134;p17"/>
          <p:cNvSpPr txBox="1">
            <a:spLocks noGrp="1"/>
          </p:cNvSpPr>
          <p:nvPr>
            <p:ph type="subTitle" idx="1"/>
          </p:nvPr>
        </p:nvSpPr>
        <p:spPr>
          <a:xfrm>
            <a:off x="1371600" y="4221162"/>
            <a:ext cx="6400800" cy="141763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a:p>
            <a:pPr marL="0" lvl="0" indent="0" algn="ctr"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pic>
        <p:nvPicPr>
          <p:cNvPr id="135" name="Google Shape;135;p17" descr="Image result for degre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651500" y="4149725"/>
            <a:ext cx="2874962" cy="215423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6A8486"/>
            </a:gs>
            <a:gs pos="50000">
              <a:srgbClr val="9ABEC1"/>
            </a:gs>
            <a:gs pos="100000">
              <a:srgbClr val="B8E3E6"/>
            </a:gs>
          </a:gsLst>
          <a:lin ang="5400012" scaled="0"/>
        </a:gradFill>
        <a:effectLst/>
      </p:bgPr>
    </p:bg>
    <p:spTree>
      <p:nvGrpSpPr>
        <p:cNvPr id="1" name="Shape 139"/>
        <p:cNvGrpSpPr/>
        <p:nvPr/>
      </p:nvGrpSpPr>
      <p:grpSpPr>
        <a:xfrm>
          <a:off x="0" y="0"/>
          <a:ext cx="0" cy="0"/>
          <a:chOff x="0" y="0"/>
          <a:chExt cx="0" cy="0"/>
        </a:xfrm>
      </p:grpSpPr>
      <p:sp>
        <p:nvSpPr>
          <p:cNvPr id="140" name="Google Shape;140;g3808efbfb3d_1_6"/>
          <p:cNvSpPr txBox="1">
            <a:spLocks noGrp="1"/>
          </p:cNvSpPr>
          <p:nvPr>
            <p:ph type="ctrTitle"/>
          </p:nvPr>
        </p:nvSpPr>
        <p:spPr>
          <a:xfrm>
            <a:off x="311708" y="992767"/>
            <a:ext cx="8520600" cy="2736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4400"/>
              <a:buFont typeface="Arial"/>
              <a:buNone/>
            </a:pPr>
            <a:endParaRPr/>
          </a:p>
          <a:p>
            <a:pPr marL="0" lvl="0" indent="0" algn="l" rtl="0">
              <a:lnSpc>
                <a:spcPct val="100000"/>
              </a:lnSpc>
              <a:spcBef>
                <a:spcPts val="0"/>
              </a:spcBef>
              <a:spcAft>
                <a:spcPts val="0"/>
              </a:spcAft>
              <a:buClr>
                <a:schemeClr val="dk2"/>
              </a:buClr>
              <a:buSzPts val="4400"/>
              <a:buFont typeface="Arial"/>
              <a:buNone/>
            </a:pPr>
            <a:endParaRPr/>
          </a:p>
          <a:p>
            <a:pPr marL="0" lvl="0" indent="0" algn="l" rtl="0">
              <a:lnSpc>
                <a:spcPct val="100000"/>
              </a:lnSpc>
              <a:spcBef>
                <a:spcPts val="0"/>
              </a:spcBef>
              <a:spcAft>
                <a:spcPts val="0"/>
              </a:spcAft>
              <a:buClr>
                <a:schemeClr val="dk2"/>
              </a:buClr>
              <a:buSzPts val="4400"/>
              <a:buFont typeface="Arial"/>
              <a:buNone/>
            </a:pPr>
            <a:r>
              <a:rPr lang="en-US" sz="4400"/>
              <a:t>“I found it hard to adapt to a different way of working at A-Level”</a:t>
            </a:r>
            <a:endParaRPr sz="4400"/>
          </a:p>
        </p:txBody>
      </p:sp>
      <p:sp>
        <p:nvSpPr>
          <p:cNvPr id="141" name="Google Shape;141;g3808efbfb3d_1_6"/>
          <p:cNvSpPr txBox="1">
            <a:spLocks noGrp="1"/>
          </p:cNvSpPr>
          <p:nvPr>
            <p:ph type="subTitle" idx="1"/>
          </p:nvPr>
        </p:nvSpPr>
        <p:spPr>
          <a:xfrm>
            <a:off x="1371600" y="4221162"/>
            <a:ext cx="6400800" cy="14175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a:p>
            <a:pPr marL="0" lvl="0" indent="0" algn="ctr"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6A8486"/>
            </a:gs>
            <a:gs pos="50000">
              <a:srgbClr val="9ABEC1"/>
            </a:gs>
            <a:gs pos="100000">
              <a:srgbClr val="B8E3E6"/>
            </a:gs>
          </a:gsLst>
          <a:lin ang="5400012" scaled="0"/>
        </a:gradFill>
        <a:effectLst/>
      </p:bgPr>
    </p:bg>
    <p:spTree>
      <p:nvGrpSpPr>
        <p:cNvPr id="1" name="Shape 145"/>
        <p:cNvGrpSpPr/>
        <p:nvPr/>
      </p:nvGrpSpPr>
      <p:grpSpPr>
        <a:xfrm>
          <a:off x="0" y="0"/>
          <a:ext cx="0" cy="0"/>
          <a:chOff x="0" y="0"/>
          <a:chExt cx="0" cy="0"/>
        </a:xfrm>
      </p:grpSpPr>
      <p:sp>
        <p:nvSpPr>
          <p:cNvPr id="146" name="Google Shape;146;g3808efbfb3d_1_11"/>
          <p:cNvSpPr txBox="1">
            <a:spLocks noGrp="1"/>
          </p:cNvSpPr>
          <p:nvPr>
            <p:ph type="ctrTitle"/>
          </p:nvPr>
        </p:nvSpPr>
        <p:spPr>
          <a:xfrm>
            <a:off x="311708" y="992767"/>
            <a:ext cx="8520600" cy="2736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latin typeface="Arial"/>
                <a:ea typeface="Arial"/>
                <a:cs typeface="Arial"/>
                <a:sym typeface="Arial"/>
              </a:rPr>
              <a:t>“I did well in my GCSEs and didn’t have to work that hard” </a:t>
            </a:r>
            <a:endParaRPr/>
          </a:p>
        </p:txBody>
      </p:sp>
      <p:sp>
        <p:nvSpPr>
          <p:cNvPr id="147" name="Google Shape;147;g3808efbfb3d_1_11"/>
          <p:cNvSpPr txBox="1">
            <a:spLocks noGrp="1"/>
          </p:cNvSpPr>
          <p:nvPr>
            <p:ph type="subTitle" idx="1"/>
          </p:nvPr>
        </p:nvSpPr>
        <p:spPr>
          <a:xfrm>
            <a:off x="311700" y="3778833"/>
            <a:ext cx="8520600" cy="1056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6A8486"/>
            </a:gs>
            <a:gs pos="50000">
              <a:srgbClr val="9ABEC1"/>
            </a:gs>
            <a:gs pos="100000">
              <a:srgbClr val="B8E3E6"/>
            </a:gs>
          </a:gsLst>
          <a:lin ang="5400012" scaled="0"/>
        </a:gradFill>
        <a:effectLst/>
      </p:bgPr>
    </p:bg>
    <p:spTree>
      <p:nvGrpSpPr>
        <p:cNvPr id="1" name="Shape 151"/>
        <p:cNvGrpSpPr/>
        <p:nvPr/>
      </p:nvGrpSpPr>
      <p:grpSpPr>
        <a:xfrm>
          <a:off x="0" y="0"/>
          <a:ext cx="0" cy="0"/>
          <a:chOff x="0" y="0"/>
          <a:chExt cx="0" cy="0"/>
        </a:xfrm>
      </p:grpSpPr>
      <p:sp>
        <p:nvSpPr>
          <p:cNvPr id="152" name="Google Shape;152;g3808efbfb3d_1_16"/>
          <p:cNvSpPr txBox="1">
            <a:spLocks noGrp="1"/>
          </p:cNvSpPr>
          <p:nvPr>
            <p:ph type="ctrTitle"/>
          </p:nvPr>
        </p:nvSpPr>
        <p:spPr>
          <a:xfrm>
            <a:off x="311708" y="992767"/>
            <a:ext cx="8520600" cy="2736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latin typeface="Arial"/>
                <a:ea typeface="Arial"/>
                <a:cs typeface="Arial"/>
                <a:sym typeface="Arial"/>
              </a:rPr>
              <a:t>“It took me two months to really get going…”</a:t>
            </a:r>
            <a:endParaRPr/>
          </a:p>
        </p:txBody>
      </p:sp>
      <p:sp>
        <p:nvSpPr>
          <p:cNvPr id="153" name="Google Shape;153;g3808efbfb3d_1_16"/>
          <p:cNvSpPr txBox="1">
            <a:spLocks noGrp="1"/>
          </p:cNvSpPr>
          <p:nvPr>
            <p:ph type="subTitle" idx="1"/>
          </p:nvPr>
        </p:nvSpPr>
        <p:spPr>
          <a:xfrm>
            <a:off x="311700" y="3778833"/>
            <a:ext cx="8520600" cy="1056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1511</Words>
  <Application>Microsoft Office PowerPoint</Application>
  <PresentationFormat>On-screen Show (4:3)</PresentationFormat>
  <Paragraphs>323</Paragraphs>
  <Slides>49</Slides>
  <Notes>49</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Open Sans</vt:lpstr>
      <vt:lpstr>Arial</vt:lpstr>
      <vt:lpstr>Dancing Script</vt:lpstr>
      <vt:lpstr>Lora</vt:lpstr>
      <vt:lpstr>Roboto</vt:lpstr>
      <vt:lpstr>Calibri</vt:lpstr>
      <vt:lpstr>Simple Light</vt:lpstr>
      <vt:lpstr>PowerPoint Presentation</vt:lpstr>
      <vt:lpstr>Sixth Form Team </vt:lpstr>
      <vt:lpstr>PowerPoint Presentation</vt:lpstr>
      <vt:lpstr> </vt:lpstr>
      <vt:lpstr>PowerPoint Presentation</vt:lpstr>
      <vt:lpstr>A-Levels are a bigger academic challenge than a  degree</vt:lpstr>
      <vt:lpstr>  “I found it hard to adapt to a different way of working at A-Level”</vt:lpstr>
      <vt:lpstr>“I did well in my GCSEs and didn’t have to work that hard” </vt:lpstr>
      <vt:lpstr>“It took me two months to really get going…”</vt:lpstr>
      <vt:lpstr>  “I should never have done that subject …”</vt:lpstr>
      <vt:lpstr>“I was used to getting A’s and B’s for my work but now I was getting C’s and D’s”</vt:lpstr>
      <vt:lpstr>  “I got a job – I started off doing 2 shifts but then it became 3 or 4 before Christmas” </vt:lpstr>
      <vt:lpstr> “There were suddenly more distractions outside of school”</vt:lpstr>
      <vt:lpstr>  “I wish I’d looked into unis and courses earlier”</vt:lpstr>
      <vt:lpstr>Starting well as a student…</vt:lpstr>
      <vt:lpstr>PowerPoint Presentation</vt:lpstr>
      <vt:lpstr>PowerPoint Presentation</vt:lpstr>
      <vt:lpstr>2 year journey</vt:lpstr>
      <vt:lpstr>Year 12 Team - Tutors</vt:lpstr>
      <vt:lpstr>Tutors are mentors to the students  Your first point of contact with the school Mentor meetings 2 days per week after Christmas</vt:lpstr>
      <vt:lpstr>PowerPoint Presentation</vt:lpstr>
      <vt:lpstr>PowerPoint Presentation</vt:lpstr>
      <vt:lpstr>3 Subjects  (2 or 4 for selected students)</vt:lpstr>
      <vt:lpstr>PowerPoint Presentation</vt:lpstr>
      <vt:lpstr>Attendance </vt:lpstr>
      <vt:lpstr>PowerPoint Presentation</vt:lpstr>
      <vt:lpstr>Personal, Social, Health and Economic Education (PSHE)</vt:lpstr>
      <vt:lpstr>Wednesday Period 5  Enrichment Activities </vt:lpstr>
      <vt:lpstr>PowerPoint Presentation</vt:lpstr>
      <vt:lpstr>Leadership Opportunities</vt:lpstr>
      <vt:lpstr>PowerPoint Presentation</vt:lpstr>
      <vt:lpstr>Extended Project Qualification (EPQ)</vt:lpstr>
      <vt:lpstr>Academic success: Progress Tracking &amp; Intervention </vt:lpstr>
      <vt:lpstr>Physical and Emotional Wellbeing</vt:lpstr>
      <vt:lpstr>Spiritual development</vt:lpstr>
      <vt:lpstr>Punctuality </vt:lpstr>
      <vt:lpstr>Emails (sixth form admin team) and google classroom</vt:lpstr>
      <vt:lpstr>PowerPoint Presentation</vt:lpstr>
      <vt:lpstr>Careers Education, Information, Advice &amp; Guidance  (CEIAG)</vt:lpstr>
      <vt:lpstr>  </vt:lpstr>
      <vt:lpstr>PowerPoint Presentation</vt:lpstr>
      <vt:lpstr>  </vt:lpstr>
      <vt:lpstr>  </vt:lpstr>
      <vt:lpstr>End of Year exams in June </vt:lpstr>
      <vt:lpstr>Timeline UCAS </vt:lpstr>
      <vt:lpstr>Support with applications for </vt:lpstr>
      <vt:lpstr>Support with applications for </vt:lpstr>
      <vt:lpstr>Resources for Parents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HolyCross</dc:creator>
  <cp:lastModifiedBy>Amy Parker</cp:lastModifiedBy>
  <cp:revision>1</cp:revision>
  <dcterms:created xsi:type="dcterms:W3CDTF">2012-09-10T09:43:39Z</dcterms:created>
  <dcterms:modified xsi:type="dcterms:W3CDTF">2025-10-15T13:14:36Z</dcterms:modified>
</cp:coreProperties>
</file>